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0"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81" r:id="rId20"/>
    <p:sldId id="273" r:id="rId21"/>
    <p:sldId id="274" r:id="rId22"/>
    <p:sldId id="275" r:id="rId23"/>
    <p:sldId id="282" r:id="rId24"/>
    <p:sldId id="276" r:id="rId25"/>
    <p:sldId id="283" r:id="rId26"/>
    <p:sldId id="284" r:id="rId27"/>
    <p:sldId id="277" r:id="rId28"/>
    <p:sldId id="278"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24" autoAdjust="0"/>
    <p:restoredTop sz="94660"/>
  </p:normalViewPr>
  <p:slideViewPr>
    <p:cSldViewPr>
      <p:cViewPr>
        <p:scale>
          <a:sx n="68" d="100"/>
          <a:sy n="68" d="100"/>
        </p:scale>
        <p:origin x="-648"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17/09/2016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692697"/>
            <a:ext cx="7772400" cy="1080119"/>
          </a:xfrm>
          <a:solidFill>
            <a:schemeClr val="accent3">
              <a:lumMod val="40000"/>
              <a:lumOff val="60000"/>
            </a:schemeClr>
          </a:solidFill>
          <a:scene3d>
            <a:camera prst="orthographicFront"/>
            <a:lightRig rig="threePt" dir="t"/>
          </a:scene3d>
          <a:sp3d>
            <a:bevelT w="165100" prst="coolSlant"/>
          </a:sp3d>
        </p:spPr>
        <p:txBody>
          <a:bodyPr>
            <a:normAutofit/>
          </a:bodyPr>
          <a:lstStyle/>
          <a:p>
            <a:r>
              <a:rPr lang="es-CO" sz="4800" b="1" dirty="0" smtClean="0"/>
              <a:t>ENFRENTANDO LA IRA</a:t>
            </a:r>
            <a:endParaRPr lang="es-CO" sz="4800" b="1" dirty="0"/>
          </a:p>
        </p:txBody>
      </p:sp>
      <p:sp>
        <p:nvSpPr>
          <p:cNvPr id="3" name="2 Subtítulo"/>
          <p:cNvSpPr>
            <a:spLocks noGrp="1"/>
          </p:cNvSpPr>
          <p:nvPr>
            <p:ph type="subTitle" idx="1"/>
          </p:nvPr>
        </p:nvSpPr>
        <p:spPr>
          <a:xfrm>
            <a:off x="1259632" y="5517232"/>
            <a:ext cx="6400800" cy="1224136"/>
          </a:xfrm>
          <a:solidFill>
            <a:schemeClr val="accent3">
              <a:lumMod val="40000"/>
              <a:lumOff val="60000"/>
            </a:schemeClr>
          </a:solidFill>
          <a:scene3d>
            <a:camera prst="orthographicFront"/>
            <a:lightRig rig="threePt" dir="t"/>
          </a:scene3d>
          <a:sp3d>
            <a:bevelT w="165100" prst="coolSlant"/>
          </a:sp3d>
        </p:spPr>
        <p:txBody>
          <a:bodyPr>
            <a:noAutofit/>
          </a:bodyPr>
          <a:lstStyle/>
          <a:p>
            <a:r>
              <a:rPr lang="es-CO" b="1" dirty="0" smtClean="0"/>
              <a:t>La vida cristiana práctica.</a:t>
            </a:r>
          </a:p>
          <a:p>
            <a:r>
              <a:rPr lang="es-CO" b="1" dirty="0" smtClean="0"/>
              <a:t>Sant.1:19,20.</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920766"/>
            <a:ext cx="5256583" cy="352839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8999766"/>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marL="0" indent="0" algn="ctr">
              <a:buNone/>
            </a:pPr>
            <a:r>
              <a:rPr lang="es-CO" sz="3900" b="1" dirty="0" smtClean="0"/>
              <a:t>Introducción: </a:t>
            </a:r>
          </a:p>
          <a:p>
            <a:pPr marL="0" indent="0" algn="ctr">
              <a:buNone/>
            </a:pPr>
            <a:r>
              <a:rPr lang="es-CO" dirty="0" smtClean="0"/>
              <a:t>Cuando </a:t>
            </a:r>
            <a:r>
              <a:rPr lang="es-CO" dirty="0"/>
              <a:t>una persona llega a ser cristiana, su conducta y personalidad deben pasar por ciertos cambios. Uno de esos cambios tiene que ver con el temperamento. </a:t>
            </a:r>
            <a:endParaRPr lang="es-CO" dirty="0" smtClean="0"/>
          </a:p>
          <a:p>
            <a:pPr marL="0" indent="0" algn="ctr">
              <a:buNone/>
            </a:pPr>
            <a:endParaRPr lang="es-CO" dirty="0" smtClean="0"/>
          </a:p>
          <a:p>
            <a:pPr marL="0" indent="0" algn="ctr">
              <a:buNone/>
            </a:pPr>
            <a:r>
              <a:rPr lang="es-CO" b="1" dirty="0" smtClean="0">
                <a:solidFill>
                  <a:srgbClr val="FF0000"/>
                </a:solidFill>
              </a:rPr>
              <a:t>Un </a:t>
            </a:r>
            <a:r>
              <a:rPr lang="es-CO" b="1" dirty="0">
                <a:solidFill>
                  <a:srgbClr val="FF0000"/>
                </a:solidFill>
              </a:rPr>
              <a:t>cristiano debe reaccionar de una manera cristiana. </a:t>
            </a:r>
            <a:r>
              <a:rPr lang="es-CO" b="1" dirty="0" smtClean="0">
                <a:solidFill>
                  <a:srgbClr val="FF0000"/>
                </a:solidFill>
              </a:rPr>
              <a:t>Nunca </a:t>
            </a:r>
            <a:r>
              <a:rPr lang="es-CO" b="1" dirty="0">
                <a:solidFill>
                  <a:srgbClr val="FF0000"/>
                </a:solidFill>
              </a:rPr>
              <a:t>debe perder el control.</a:t>
            </a:r>
          </a:p>
          <a:p>
            <a:pPr marL="0" indent="0" algn="ctr">
              <a:buNone/>
            </a:pPr>
            <a:endParaRPr lang="es-CO" dirty="0" smtClean="0"/>
          </a:p>
          <a:p>
            <a:pPr marL="0" indent="0" algn="ctr">
              <a:buNone/>
            </a:pPr>
            <a:r>
              <a:rPr lang="es-CO" dirty="0" smtClean="0"/>
              <a:t>Este tema </a:t>
            </a:r>
            <a:r>
              <a:rPr lang="es-CO" dirty="0"/>
              <a:t>tratará el problema de la ira y del mal genio. Veremos la causa básica del mal genio y aprenderemos cómo podemos librarnos del pecado del enojo.</a:t>
            </a:r>
          </a:p>
          <a:p>
            <a:endParaRPr lang="es-CO" dirty="0"/>
          </a:p>
        </p:txBody>
      </p:sp>
    </p:spTree>
    <p:extLst>
      <p:ext uri="{BB962C8B-B14F-4D97-AF65-F5344CB8AC3E}">
        <p14:creationId xmlns:p14="http://schemas.microsoft.com/office/powerpoint/2010/main" val="73214602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b="1" dirty="0"/>
              <a:t>L</a:t>
            </a:r>
            <a:r>
              <a:rPr lang="es-CO" b="1" dirty="0" smtClean="0"/>
              <a:t>a Ira es destructiva</a:t>
            </a:r>
            <a:endParaRPr lang="es-CO" dirty="0"/>
          </a:p>
        </p:txBody>
      </p:sp>
      <p:sp>
        <p:nvSpPr>
          <p:cNvPr id="3" name="2 Marcador de contenido"/>
          <p:cNvSpPr>
            <a:spLocks noGrp="1"/>
          </p:cNvSpPr>
          <p:nvPr>
            <p:ph idx="1"/>
          </p:nvPr>
        </p:nvSpPr>
        <p:spPr>
          <a:xfrm>
            <a:off x="2339752" y="1600201"/>
            <a:ext cx="4464496" cy="2337842"/>
          </a:xfrm>
        </p:spPr>
        <p:txBody>
          <a:bodyPr>
            <a:normAutofit fontScale="70000" lnSpcReduction="20000"/>
          </a:bodyPr>
          <a:lstStyle/>
          <a:p>
            <a:pPr marL="0" indent="0" algn="ctr">
              <a:buNone/>
            </a:pPr>
            <a:r>
              <a:rPr lang="es-CO" dirty="0" smtClean="0"/>
              <a:t>El </a:t>
            </a:r>
            <a:r>
              <a:rPr lang="es-CO" dirty="0"/>
              <a:t>primer hombre que descubrió el poder destructivo de la ira, fue Caín. Caín y su hermano Abel, fueron los dos primeros hijos de Adán. Cuando estos hijos llegaron a ser adultos, Caín se hizo agricultor y Abel era pastor de ovejas</a:t>
            </a:r>
            <a:r>
              <a:rPr lang="es-CO" dirty="0" smtClean="0"/>
              <a:t>.</a:t>
            </a:r>
            <a:endParaRPr lang="es-CO" dirty="0"/>
          </a:p>
        </p:txBody>
      </p:sp>
      <p:pic>
        <p:nvPicPr>
          <p:cNvPr id="1026" name="Picture 2" descr="Abel trajo un cordero como ofren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21538"/>
            <a:ext cx="1914525"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ín trajo frutos de sus cosech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556792"/>
            <a:ext cx="1914525"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7" y="4365104"/>
            <a:ext cx="8539261" cy="1938992"/>
          </a:xfrm>
          <a:prstGeom prst="rect">
            <a:avLst/>
          </a:prstGeom>
        </p:spPr>
        <p:txBody>
          <a:bodyPr wrap="square">
            <a:spAutoFit/>
          </a:bodyPr>
          <a:lstStyle/>
          <a:p>
            <a:pPr algn="ctr"/>
            <a:r>
              <a:rPr lang="es-CO" sz="2400" dirty="0"/>
              <a:t>A Caín y Abel se les había enseñado la forma correcta de adorar a Dios. Sabían que Dios exigía la ofrenda de un animal inocente como sacrificio por sus pecados. Pero cuando llegó el tiempo de adorar al Señor, sólo uno de los hermanos obedeció a Dios. Abel trajo un cordero como ofrenda, pero Caín trajo frutos de sus cosechas.</a:t>
            </a:r>
          </a:p>
        </p:txBody>
      </p:sp>
    </p:spTree>
    <p:extLst>
      <p:ext uri="{BB962C8B-B14F-4D97-AF65-F5344CB8AC3E}">
        <p14:creationId xmlns:p14="http://schemas.microsoft.com/office/powerpoint/2010/main" val="404536165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10766"/>
            <a:ext cx="5554960" cy="2376264"/>
          </a:xfrm>
        </p:spPr>
        <p:txBody>
          <a:bodyPr>
            <a:noAutofit/>
          </a:bodyPr>
          <a:lstStyle/>
          <a:p>
            <a:pPr marL="0" indent="0">
              <a:buNone/>
            </a:pPr>
            <a:r>
              <a:rPr lang="es-CO" sz="2400" dirty="0"/>
              <a:t>Dios aceptó a Abel y su ofrenda, pero rechazó a Caín y la suya. Como resultado de </a:t>
            </a:r>
            <a:r>
              <a:rPr lang="es-CO" sz="2400" dirty="0" smtClean="0"/>
              <a:t>esto, </a:t>
            </a:r>
            <a:r>
              <a:rPr lang="es-CO" sz="2400" dirty="0"/>
              <a:t>Caín se enojó mucho. Estaba enojado con </a:t>
            </a:r>
            <a:r>
              <a:rPr lang="es-CO" sz="2400" dirty="0" smtClean="0"/>
              <a:t>Dios por que lo había rechazado, </a:t>
            </a:r>
            <a:r>
              <a:rPr lang="es-CO" sz="2400" dirty="0"/>
              <a:t>y tenía envidia de su </a:t>
            </a:r>
            <a:r>
              <a:rPr lang="es-CO" sz="2400" dirty="0" smtClean="0"/>
              <a:t>hermano, por que había sido aceptado.</a:t>
            </a:r>
            <a:endParaRPr lang="es-CO" sz="2400" dirty="0"/>
          </a:p>
        </p:txBody>
      </p:sp>
      <p:pic>
        <p:nvPicPr>
          <p:cNvPr id="2050" name="Picture 2" descr="Caín mató a su hermano porque aquél no controló su i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9239" y="260648"/>
            <a:ext cx="2520280" cy="24765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504" y="3057838"/>
            <a:ext cx="8928992" cy="3785652"/>
          </a:xfrm>
          <a:prstGeom prst="rect">
            <a:avLst/>
          </a:prstGeom>
          <a:solidFill>
            <a:schemeClr val="bg1"/>
          </a:solidFill>
          <a:effectLst>
            <a:glow rad="101600">
              <a:srgbClr val="C00000">
                <a:alpha val="60000"/>
              </a:srgbClr>
            </a:glow>
          </a:effectLst>
        </p:spPr>
        <p:txBody>
          <a:bodyPr wrap="square">
            <a:spAutoFit/>
          </a:bodyPr>
          <a:lstStyle/>
          <a:p>
            <a:r>
              <a:rPr lang="es-CO" sz="2400" dirty="0"/>
              <a:t>Dios le advirtió a Caín de las consecuencias de su ira. El mensaje de Dios para Caín era éste: “</a:t>
            </a:r>
            <a:r>
              <a:rPr lang="es-CO" sz="2400" b="1" dirty="0">
                <a:latin typeface="Agency FB" pitchFamily="34" charset="0"/>
              </a:rPr>
              <a:t>Si bien hicieres, ¿no serás enaltecido? y si no hicieres bien, el pecado está a la puerta; con todo esto, a ti será su deseo, y tú te enseñorearás de </a:t>
            </a:r>
            <a:r>
              <a:rPr lang="es-CO" sz="2400" b="1" dirty="0" smtClean="0">
                <a:latin typeface="Agency FB" pitchFamily="34" charset="0"/>
              </a:rPr>
              <a:t>él». </a:t>
            </a:r>
            <a:r>
              <a:rPr lang="es-CO" sz="2400" b="1" dirty="0" smtClean="0">
                <a:solidFill>
                  <a:srgbClr val="FF0000"/>
                </a:solidFill>
                <a:latin typeface="Agency FB" pitchFamily="34" charset="0"/>
              </a:rPr>
              <a:t>(</a:t>
            </a:r>
            <a:r>
              <a:rPr lang="es-CO" sz="2400" dirty="0" smtClean="0">
                <a:solidFill>
                  <a:srgbClr val="FF0000"/>
                </a:solidFill>
              </a:rPr>
              <a:t>Gén.4:7). </a:t>
            </a:r>
            <a:r>
              <a:rPr lang="es-CO" sz="2400" dirty="0" smtClean="0"/>
              <a:t>En otras palabras Dios le dice:   </a:t>
            </a:r>
            <a:r>
              <a:rPr lang="es-CO" sz="2400" dirty="0"/>
              <a:t>¡</a:t>
            </a:r>
            <a:r>
              <a:rPr lang="es-CO" sz="2400" b="1" dirty="0">
                <a:latin typeface="Agency FB" pitchFamily="34" charset="0"/>
              </a:rPr>
              <a:t>Cuidado! Tu ira es como un león esperando a tu puerta. Debes controlar tu ira o ella te controlará a </a:t>
            </a:r>
            <a:r>
              <a:rPr lang="es-CO" sz="2400" b="1" dirty="0" smtClean="0">
                <a:latin typeface="Agency FB" pitchFamily="34" charset="0"/>
              </a:rPr>
              <a:t>ti</a:t>
            </a:r>
            <a:r>
              <a:rPr lang="es-CO" sz="2400" dirty="0" smtClean="0"/>
              <a:t>”. Pero </a:t>
            </a:r>
            <a:r>
              <a:rPr lang="es-CO" sz="2400" dirty="0"/>
              <a:t>Caín no </a:t>
            </a:r>
            <a:r>
              <a:rPr lang="es-CO" sz="2400" dirty="0" smtClean="0"/>
              <a:t>escuchó la </a:t>
            </a:r>
            <a:r>
              <a:rPr lang="es-CO" sz="2400" dirty="0"/>
              <a:t>advertencia de Dios. Sus celos hacia su hermano Abel se transformaron en odio.</a:t>
            </a:r>
          </a:p>
          <a:p>
            <a:r>
              <a:rPr lang="es-CO" sz="2400" dirty="0"/>
              <a:t>Un día en que Caín y Abel estaban juntos en el campo, Caín se levantó contra su hermano y lo asesinó. Así, el primer hombre nacido en este mundo se hizo asesino porque no controló su ira.</a:t>
            </a:r>
          </a:p>
        </p:txBody>
      </p:sp>
    </p:spTree>
    <p:extLst>
      <p:ext uri="{BB962C8B-B14F-4D97-AF65-F5344CB8AC3E}">
        <p14:creationId xmlns:p14="http://schemas.microsoft.com/office/powerpoint/2010/main" val="351741961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8856984" cy="6480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884740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a:effectLst>
            <a:glow rad="101600">
              <a:srgbClr val="C00000">
                <a:alpha val="60000"/>
              </a:srgbClr>
            </a:glow>
          </a:effectLst>
        </p:spPr>
        <p:txBody>
          <a:bodyPr>
            <a:normAutofit fontScale="85000" lnSpcReduction="20000"/>
          </a:bodyPr>
          <a:lstStyle/>
          <a:p>
            <a:pPr marL="0" indent="0">
              <a:buNone/>
            </a:pPr>
            <a:r>
              <a:rPr lang="es-CO" sz="3300" b="1" u="sng" dirty="0"/>
              <a:t>Enfrentando la Ira</a:t>
            </a:r>
          </a:p>
          <a:p>
            <a:r>
              <a:rPr lang="es-CO" dirty="0"/>
              <a:t>Igual a Caín, tenemos al “león” de la ira dentro de nosotros. Debemos controlarlo o él nos controlará a nosotros. Dios no ha dicho que nunca debemos enojarnos, pero nos ha advertido del peligro de la ira descontrolada. La Biblia dice:</a:t>
            </a:r>
          </a:p>
          <a:p>
            <a:r>
              <a:rPr lang="es-CO" dirty="0" smtClean="0"/>
              <a:t>«</a:t>
            </a:r>
            <a:r>
              <a:rPr lang="es-CO" b="1" dirty="0" smtClean="0">
                <a:latin typeface="Agency FB" pitchFamily="34" charset="0"/>
              </a:rPr>
              <a:t>Airaos</a:t>
            </a:r>
            <a:r>
              <a:rPr lang="es-CO" b="1" dirty="0">
                <a:latin typeface="Agency FB" pitchFamily="34" charset="0"/>
              </a:rPr>
              <a:t>, pero no pequéis; no se ponga el sol sobre vuestro </a:t>
            </a:r>
            <a:r>
              <a:rPr lang="es-CO" b="1" dirty="0" smtClean="0">
                <a:latin typeface="Agency FB" pitchFamily="34" charset="0"/>
              </a:rPr>
              <a:t>enojo</a:t>
            </a:r>
            <a:r>
              <a:rPr lang="es-CO" dirty="0" smtClean="0"/>
              <a:t>» </a:t>
            </a:r>
            <a:r>
              <a:rPr lang="es-CO" dirty="0">
                <a:solidFill>
                  <a:srgbClr val="FF0000"/>
                </a:solidFill>
              </a:rPr>
              <a:t>(Efesios 4:26).</a:t>
            </a:r>
          </a:p>
          <a:p>
            <a:r>
              <a:rPr lang="es-CO" dirty="0"/>
              <a:t>La ira es la más violenta de las emociones humanas. Debido a que involucra sentimientos tan fuertes, la ira está muy cerca del pecado. La Biblia no dice: “</a:t>
            </a:r>
            <a:r>
              <a:rPr lang="es-CO" b="1" dirty="0">
                <a:latin typeface="Agency FB" pitchFamily="34" charset="0"/>
              </a:rPr>
              <a:t>Sé bueno y no peques</a:t>
            </a:r>
            <a:r>
              <a:rPr lang="es-CO" dirty="0"/>
              <a:t>”, o “</a:t>
            </a:r>
            <a:r>
              <a:rPr lang="es-CO" b="1" dirty="0">
                <a:latin typeface="Agency FB" pitchFamily="34" charset="0"/>
              </a:rPr>
              <a:t>Ama, pero no peques</a:t>
            </a:r>
            <a:r>
              <a:rPr lang="es-CO" dirty="0"/>
              <a:t>,” porque la bondad y el amor están muy lejos del pecado. Pero cuando estamos enojados, estamos en peligro de pecar. Alguien ha dicho: “</a:t>
            </a:r>
            <a:r>
              <a:rPr lang="es-CO" u="sng" dirty="0"/>
              <a:t>Si vamos a enojarnos y no pecar, podemos enojarnos solamente contra el pecado</a:t>
            </a:r>
            <a:r>
              <a:rPr lang="es-CO" dirty="0" smtClean="0"/>
              <a:t>”.</a:t>
            </a:r>
            <a:endParaRPr lang="es-CO" dirty="0"/>
          </a:p>
        </p:txBody>
      </p:sp>
    </p:spTree>
    <p:extLst>
      <p:ext uri="{BB962C8B-B14F-4D97-AF65-F5344CB8AC3E}">
        <p14:creationId xmlns:p14="http://schemas.microsoft.com/office/powerpoint/2010/main" val="340489644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
            </a:r>
            <a:br>
              <a:rPr lang="es-CO" b="1" dirty="0" smtClean="0"/>
            </a:br>
            <a:r>
              <a:rPr lang="es-CO" sz="4900" b="1" dirty="0" smtClean="0"/>
              <a:t>Hay </a:t>
            </a:r>
            <a:r>
              <a:rPr lang="es-CO" sz="4900" b="1" dirty="0"/>
              <a:t>tres cosas que podemos hacer con nuestra ira:</a:t>
            </a:r>
            <a:br>
              <a:rPr lang="es-CO" sz="4900" b="1" dirty="0"/>
            </a:br>
            <a:endParaRPr lang="es-CO" dirty="0"/>
          </a:p>
        </p:txBody>
      </p:sp>
      <p:sp>
        <p:nvSpPr>
          <p:cNvPr id="3" name="2 Marcador de contenido"/>
          <p:cNvSpPr>
            <a:spLocks noGrp="1"/>
          </p:cNvSpPr>
          <p:nvPr>
            <p:ph idx="1"/>
          </p:nvPr>
        </p:nvSpPr>
        <p:spPr>
          <a:xfrm>
            <a:off x="529208" y="2204864"/>
            <a:ext cx="5626968" cy="4176464"/>
          </a:xfrm>
        </p:spPr>
        <p:txBody>
          <a:bodyPr>
            <a:normAutofit fontScale="55000" lnSpcReduction="20000"/>
          </a:bodyPr>
          <a:lstStyle/>
          <a:p>
            <a:pPr marL="0" indent="0">
              <a:buNone/>
            </a:pPr>
            <a:r>
              <a:rPr lang="es-CO" sz="8700" b="1" dirty="0">
                <a:solidFill>
                  <a:srgbClr val="FF0000"/>
                </a:solidFill>
              </a:rPr>
              <a:t>1:  </a:t>
            </a:r>
            <a:r>
              <a:rPr lang="es-CO" sz="7300" b="1" u="sng" dirty="0"/>
              <a:t>Podemos </a:t>
            </a:r>
            <a:r>
              <a:rPr lang="es-CO" sz="7300" b="1" u="sng" dirty="0" smtClean="0"/>
              <a:t>expresarla.</a:t>
            </a:r>
          </a:p>
          <a:p>
            <a:r>
              <a:rPr lang="es-CO" sz="4400" dirty="0" smtClean="0"/>
              <a:t>Cuando </a:t>
            </a:r>
            <a:r>
              <a:rPr lang="es-CO" sz="4400" dirty="0"/>
              <a:t>la ira está fuera de control, hace gran daño. Cuando nos enojamos tanto que deseamos arremeter contra alguien y herirlo, estamos cometiendo un gran pecado. Lo llamamos “</a:t>
            </a:r>
            <a:r>
              <a:rPr lang="es-CO" sz="4400" u="sng" dirty="0"/>
              <a:t>perder el control</a:t>
            </a:r>
            <a:r>
              <a:rPr lang="es-CO" sz="4400" dirty="0"/>
              <a:t>”. </a:t>
            </a:r>
            <a:endParaRPr lang="es-CO" sz="4400" dirty="0" smtClean="0"/>
          </a:p>
          <a:p>
            <a:endParaRPr lang="es-CO" sz="4400" dirty="0"/>
          </a:p>
          <a:p>
            <a:r>
              <a:rPr lang="es-CO" sz="4400" dirty="0" smtClean="0"/>
              <a:t>A </a:t>
            </a:r>
            <a:r>
              <a:rPr lang="es-CO" sz="4400" dirty="0"/>
              <a:t>veces pensamos que demostramos lo fuerte que somos cuando nos descontrolamos, pero perder el control es señal de debilidad, no de fuerza. La Biblia dice</a:t>
            </a:r>
            <a:r>
              <a:rPr lang="es-CO" sz="4400" dirty="0" smtClean="0"/>
              <a:t>:</a:t>
            </a:r>
            <a:endParaRPr lang="es-CO" sz="4400" dirty="0"/>
          </a:p>
        </p:txBody>
      </p:sp>
      <p:pic>
        <p:nvPicPr>
          <p:cNvPr id="3074" name="Picture 2" descr="La ira descontrolada produce gran dañ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132856"/>
            <a:ext cx="2508498" cy="20882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228184" y="4202221"/>
            <a:ext cx="2718048" cy="2308324"/>
          </a:xfrm>
          <a:prstGeom prst="rect">
            <a:avLst/>
          </a:prstGeom>
          <a:solidFill>
            <a:schemeClr val="bg1"/>
          </a:solidFill>
          <a:effectLst>
            <a:glow rad="101600">
              <a:srgbClr val="C00000">
                <a:alpha val="60000"/>
              </a:srgbClr>
            </a:glow>
          </a:effectLst>
        </p:spPr>
        <p:txBody>
          <a:bodyPr wrap="square">
            <a:spAutoFit/>
          </a:bodyPr>
          <a:lstStyle/>
          <a:p>
            <a:r>
              <a:rPr lang="es-CO" sz="2400" dirty="0"/>
              <a:t>No te apresures en tu espíritu a enojarte; porque el enojo reposa en el seno de los necios </a:t>
            </a:r>
            <a:r>
              <a:rPr lang="es-CO" sz="2400" b="1" u="sng" dirty="0"/>
              <a:t>(Eclesiastés 7:9</a:t>
            </a:r>
            <a:r>
              <a:rPr lang="es-CO" sz="2400" b="1" u="sng" dirty="0" smtClean="0"/>
              <a:t>).</a:t>
            </a:r>
            <a:endParaRPr lang="es-CO" sz="2400" b="1" u="sng" dirty="0"/>
          </a:p>
        </p:txBody>
      </p:sp>
    </p:spTree>
    <p:extLst>
      <p:ext uri="{BB962C8B-B14F-4D97-AF65-F5344CB8AC3E}">
        <p14:creationId xmlns:p14="http://schemas.microsoft.com/office/powerpoint/2010/main" val="2218070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003232" cy="1143000"/>
          </a:xfrm>
        </p:spPr>
        <p:txBody>
          <a:bodyPr>
            <a:normAutofit/>
          </a:bodyPr>
          <a:lstStyle/>
          <a:p>
            <a:r>
              <a:rPr lang="es-CO" sz="5400" b="1" dirty="0" smtClean="0">
                <a:solidFill>
                  <a:srgbClr val="FF0000"/>
                </a:solidFill>
              </a:rPr>
              <a:t>2: </a:t>
            </a:r>
            <a:r>
              <a:rPr lang="es-CO" b="1" u="sng" dirty="0" smtClean="0"/>
              <a:t>Podemos suprimirla.</a:t>
            </a:r>
            <a:endParaRPr lang="es-CO" u="sng" dirty="0"/>
          </a:p>
        </p:txBody>
      </p:sp>
      <p:sp>
        <p:nvSpPr>
          <p:cNvPr id="3" name="2 Marcador de contenido"/>
          <p:cNvSpPr>
            <a:spLocks noGrp="1"/>
          </p:cNvSpPr>
          <p:nvPr>
            <p:ph idx="1"/>
          </p:nvPr>
        </p:nvSpPr>
        <p:spPr>
          <a:xfrm>
            <a:off x="457200" y="1600201"/>
            <a:ext cx="5554960" cy="2332856"/>
          </a:xfrm>
        </p:spPr>
        <p:txBody>
          <a:bodyPr>
            <a:normAutofit fontScale="85000" lnSpcReduction="10000"/>
          </a:bodyPr>
          <a:lstStyle/>
          <a:p>
            <a:r>
              <a:rPr lang="es-CO" dirty="0"/>
              <a:t>Suprimir la ira es guardársela adentro. Hay personas que se enojan y expresan su furia abiertamente. Otras tienen los mismos sentimientos de ira, pero logran guardarlos dentro de sí</a:t>
            </a:r>
            <a:r>
              <a:rPr lang="es-CO" dirty="0" smtClean="0"/>
              <a:t>.</a:t>
            </a:r>
            <a:endParaRPr lang="es-CO" dirty="0"/>
          </a:p>
        </p:txBody>
      </p:sp>
      <p:pic>
        <p:nvPicPr>
          <p:cNvPr id="4098" name="Picture 2" descr="El guardarse la ira te hiere y continúa heriéndo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556792"/>
            <a:ext cx="2448272" cy="22322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4306163"/>
            <a:ext cx="7632848" cy="2246769"/>
          </a:xfrm>
          <a:prstGeom prst="rect">
            <a:avLst/>
          </a:prstGeom>
          <a:solidFill>
            <a:schemeClr val="bg1"/>
          </a:solidFill>
          <a:effectLst>
            <a:glow rad="101600">
              <a:srgbClr val="C00000">
                <a:alpha val="60000"/>
              </a:srgbClr>
            </a:glow>
          </a:effectLst>
        </p:spPr>
        <p:txBody>
          <a:bodyPr wrap="square">
            <a:spAutoFit/>
          </a:bodyPr>
          <a:lstStyle/>
          <a:p>
            <a:r>
              <a:rPr lang="es-CO" sz="2800" dirty="0"/>
              <a:t>La ira que se guarda o se mantiene encerrada dentro de nosotros, </a:t>
            </a:r>
            <a:r>
              <a:rPr lang="es-CO" sz="2800" u="sng" dirty="0"/>
              <a:t>nos hiere y continúa hiriéndonos</a:t>
            </a:r>
            <a:r>
              <a:rPr lang="es-CO" sz="2800" dirty="0"/>
              <a:t>. </a:t>
            </a:r>
            <a:r>
              <a:rPr lang="es-CO" sz="2800" u="sng" dirty="0"/>
              <a:t>Se convierte en resentimiento y amargura y puede causar una depresión o también muchas clases de enfermedades físicas</a:t>
            </a:r>
            <a:r>
              <a:rPr lang="es-CO" sz="2800" dirty="0"/>
              <a:t>.</a:t>
            </a:r>
          </a:p>
        </p:txBody>
      </p:sp>
    </p:spTree>
    <p:extLst>
      <p:ext uri="{BB962C8B-B14F-4D97-AF65-F5344CB8AC3E}">
        <p14:creationId xmlns:p14="http://schemas.microsoft.com/office/powerpoint/2010/main" val="23719907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000" b="1" dirty="0" smtClean="0">
                <a:solidFill>
                  <a:srgbClr val="FF0000"/>
                </a:solidFill>
              </a:rPr>
              <a:t>3:</a:t>
            </a:r>
            <a:r>
              <a:rPr lang="es-CO" sz="4800" b="1" dirty="0" smtClean="0"/>
              <a:t> </a:t>
            </a:r>
            <a:r>
              <a:rPr lang="es-CO" sz="4800" b="1" u="sng" dirty="0" smtClean="0"/>
              <a:t>Podemos </a:t>
            </a:r>
            <a:r>
              <a:rPr lang="es-CO" sz="4800" b="1" u="sng" dirty="0"/>
              <a:t>confesarla</a:t>
            </a:r>
            <a:r>
              <a:rPr lang="es-CO" sz="4800" b="1" dirty="0"/>
              <a:t>.</a:t>
            </a:r>
            <a:endParaRPr lang="es-CO" sz="4800" dirty="0"/>
          </a:p>
        </p:txBody>
      </p:sp>
      <p:sp>
        <p:nvSpPr>
          <p:cNvPr id="3" name="2 Marcador de contenido"/>
          <p:cNvSpPr>
            <a:spLocks noGrp="1"/>
          </p:cNvSpPr>
          <p:nvPr>
            <p:ph idx="1"/>
          </p:nvPr>
        </p:nvSpPr>
        <p:spPr>
          <a:xfrm>
            <a:off x="457200" y="1600201"/>
            <a:ext cx="5770984" cy="2332856"/>
          </a:xfrm>
        </p:spPr>
        <p:txBody>
          <a:bodyPr>
            <a:normAutofit fontScale="77500" lnSpcReduction="20000"/>
          </a:bodyPr>
          <a:lstStyle/>
          <a:p>
            <a:r>
              <a:rPr lang="es-CO" dirty="0"/>
              <a:t>La mejor manera de tratar con los sentimientos de enojo, es hablar con Dios acerca de ellos. Ésta es una buena forma de desahogarse sin pecar. Dios nos conoce mejor que nos conocemos a nosotros mismos y siempre será comprensivo con nosotros</a:t>
            </a:r>
            <a:r>
              <a:rPr lang="es-CO" dirty="0" smtClean="0"/>
              <a:t>.</a:t>
            </a:r>
            <a:endParaRPr lang="es-CO" dirty="0"/>
          </a:p>
        </p:txBody>
      </p:sp>
      <p:pic>
        <p:nvPicPr>
          <p:cNvPr id="5122" name="Picture 2" descr="Habla con Dios acerca de tus sentimientos de en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7" y="1484784"/>
            <a:ext cx="2232248" cy="23042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4149080"/>
            <a:ext cx="7632848" cy="2246769"/>
          </a:xfrm>
          <a:prstGeom prst="rect">
            <a:avLst/>
          </a:prstGeom>
          <a:solidFill>
            <a:schemeClr val="bg1"/>
          </a:solidFill>
          <a:effectLst>
            <a:glow rad="101600">
              <a:srgbClr val="C00000">
                <a:alpha val="60000"/>
              </a:srgbClr>
            </a:glow>
          </a:effectLst>
        </p:spPr>
        <p:txBody>
          <a:bodyPr wrap="square">
            <a:spAutoFit/>
          </a:bodyPr>
          <a:lstStyle/>
          <a:p>
            <a:r>
              <a:rPr lang="es-CO" sz="2800" dirty="0"/>
              <a:t>El sólo estar en la presencia de Dios nos ayuda a calmarnos. También nos ayuda a ver las cosas en su perspectiva correcta. Muchas veces nos damos cuenta de que lo que nos molestaba tanto, en realidad no era tan importante.</a:t>
            </a:r>
          </a:p>
        </p:txBody>
      </p:sp>
    </p:spTree>
    <p:extLst>
      <p:ext uri="{BB962C8B-B14F-4D97-AF65-F5344CB8AC3E}">
        <p14:creationId xmlns:p14="http://schemas.microsoft.com/office/powerpoint/2010/main" val="317519908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Debemos Luchar contra el Pecado del Mal Genio</a:t>
            </a:r>
            <a:endParaRPr lang="es-CO" dirty="0"/>
          </a:p>
        </p:txBody>
      </p:sp>
      <p:sp>
        <p:nvSpPr>
          <p:cNvPr id="3" name="2 Marcador de contenido"/>
          <p:cNvSpPr>
            <a:spLocks noGrp="1"/>
          </p:cNvSpPr>
          <p:nvPr>
            <p:ph idx="1"/>
          </p:nvPr>
        </p:nvSpPr>
        <p:spPr>
          <a:xfrm>
            <a:off x="457200" y="1600200"/>
            <a:ext cx="8229600" cy="4709120"/>
          </a:xfrm>
          <a:solidFill>
            <a:schemeClr val="bg1"/>
          </a:solidFill>
          <a:effectLst>
            <a:glow rad="101600">
              <a:srgbClr val="C00000">
                <a:alpha val="60000"/>
              </a:srgbClr>
            </a:glow>
          </a:effectLst>
        </p:spPr>
        <p:txBody>
          <a:bodyPr>
            <a:normAutofit fontScale="77500" lnSpcReduction="20000"/>
          </a:bodyPr>
          <a:lstStyle/>
          <a:p>
            <a:pPr marL="0" indent="0">
              <a:buNone/>
            </a:pPr>
            <a:r>
              <a:rPr lang="es-CO" dirty="0"/>
              <a:t>El mal genio es la ira descontrolada y </a:t>
            </a:r>
            <a:r>
              <a:rPr lang="es-CO" dirty="0" smtClean="0"/>
              <a:t>esto </a:t>
            </a:r>
            <a:r>
              <a:rPr lang="es-CO" dirty="0"/>
              <a:t>siempre es malo. Cuando perdemos el control, sólo queda una cosa por hacer. Debemos confesárselo al </a:t>
            </a:r>
            <a:r>
              <a:rPr lang="es-CO" dirty="0" smtClean="0"/>
              <a:t>Señor y confiar </a:t>
            </a:r>
            <a:r>
              <a:rPr lang="es-CO" dirty="0"/>
              <a:t>en la sangre limpiadora de Cristo. </a:t>
            </a:r>
            <a:r>
              <a:rPr lang="es-CO" u="sng" dirty="0"/>
              <a:t>Si hemos ofendido o herido a otras personas debemos, desde luego, pedirles perdón.</a:t>
            </a:r>
          </a:p>
          <a:p>
            <a:endParaRPr lang="es-CO" u="sng" dirty="0" smtClean="0"/>
          </a:p>
          <a:p>
            <a:r>
              <a:rPr lang="es-CO" b="1" dirty="0" smtClean="0">
                <a:solidFill>
                  <a:srgbClr val="FF0000"/>
                </a:solidFill>
              </a:rPr>
              <a:t>No </a:t>
            </a:r>
            <a:r>
              <a:rPr lang="es-CO" b="1" dirty="0">
                <a:solidFill>
                  <a:srgbClr val="FF0000"/>
                </a:solidFill>
              </a:rPr>
              <a:t>importa cuántas veces pierdas el control, debes arreglar las cosas con los demás cada vez. Esto te ayudará a ser humilde y a ver el daño que haces con tu mal genio.</a:t>
            </a:r>
          </a:p>
          <a:p>
            <a:endParaRPr lang="es-CO" b="1" dirty="0" smtClean="0"/>
          </a:p>
          <a:p>
            <a:r>
              <a:rPr lang="es-CO" dirty="0" smtClean="0"/>
              <a:t>Es </a:t>
            </a:r>
            <a:r>
              <a:rPr lang="es-CO" dirty="0"/>
              <a:t>mejor no buscar a la otra persona si todavía estás molesto; espera hasta que estés calmado y luego ve y arregla las cosas con ella.</a:t>
            </a:r>
          </a:p>
        </p:txBody>
      </p:sp>
    </p:spTree>
    <p:extLst>
      <p:ext uri="{BB962C8B-B14F-4D97-AF65-F5344CB8AC3E}">
        <p14:creationId xmlns:p14="http://schemas.microsoft.com/office/powerpoint/2010/main" val="410628490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Debemos Buscar la Causa del Mal Genio</a:t>
            </a:r>
            <a:endParaRPr lang="es-CO" dirty="0"/>
          </a:p>
        </p:txBody>
      </p:sp>
      <p:sp>
        <p:nvSpPr>
          <p:cNvPr id="3" name="2 Marcador de contenido"/>
          <p:cNvSpPr>
            <a:spLocks noGrp="1"/>
          </p:cNvSpPr>
          <p:nvPr>
            <p:ph idx="1"/>
          </p:nvPr>
        </p:nvSpPr>
        <p:spPr>
          <a:xfrm>
            <a:off x="457199" y="1600201"/>
            <a:ext cx="5646847" cy="3052936"/>
          </a:xfrm>
        </p:spPr>
        <p:txBody>
          <a:bodyPr>
            <a:normAutofit fontScale="70000" lnSpcReduction="20000"/>
          </a:bodyPr>
          <a:lstStyle/>
          <a:p>
            <a:r>
              <a:rPr lang="es-CO" dirty="0"/>
              <a:t>Aunque confesemos fielmente nuestro pecado a Dios cada vez que perdemos el control, seguimos teniendo un problema. El problema es que seguimos haciendo la misma cosa vez tras vez. Perdemos el control y lo confesamos. Después perdemos el control de nuevo y de nuevo lo confesamos. Y hacemos lo mismo una y otra vez. No importa cuánto nos esforcemos, seguimos perdiendo el control</a:t>
            </a:r>
            <a:r>
              <a:rPr lang="es-CO" dirty="0" smtClean="0"/>
              <a:t>. </a:t>
            </a:r>
            <a:r>
              <a:rPr lang="es-CO" u="sng" dirty="0" smtClean="0"/>
              <a:t>Debido a que el yo siempre está en el centro.</a:t>
            </a:r>
            <a:endParaRPr lang="es-CO" u="sng" dirty="0"/>
          </a:p>
        </p:txBody>
      </p:sp>
      <p:pic>
        <p:nvPicPr>
          <p:cNvPr id="6146" name="Picture 2" descr="Bajo el poder del Y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4047" y="1628800"/>
            <a:ext cx="2644418" cy="2880320"/>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1475656" y="4869160"/>
            <a:ext cx="6192688" cy="1846659"/>
          </a:xfrm>
          <a:prstGeom prst="rect">
            <a:avLst/>
          </a:prstGeom>
          <a:solidFill>
            <a:schemeClr val="bg1"/>
          </a:solidFill>
          <a:effectLst>
            <a:glow rad="101600">
              <a:srgbClr val="C00000">
                <a:alpha val="60000"/>
              </a:srgbClr>
            </a:glow>
          </a:effectLst>
        </p:spPr>
        <p:txBody>
          <a:bodyPr wrap="square">
            <a:spAutoFit/>
          </a:bodyPr>
          <a:lstStyle/>
          <a:p>
            <a:r>
              <a:rPr lang="es-CO" sz="2400" dirty="0"/>
              <a:t>¿Hay algún remedio para este problema? ¡ Sí, lo hay! Lo primero que debemos hacer es descubrir qué es lo que nos causa esa pérdida de control.</a:t>
            </a:r>
          </a:p>
          <a:p>
            <a:endParaRPr lang="es-CO" dirty="0"/>
          </a:p>
        </p:txBody>
      </p:sp>
    </p:spTree>
    <p:extLst>
      <p:ext uri="{BB962C8B-B14F-4D97-AF65-F5344CB8AC3E}">
        <p14:creationId xmlns:p14="http://schemas.microsoft.com/office/powerpoint/2010/main" val="19046445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194920" cy="2880320"/>
          </a:xfrm>
        </p:spPr>
        <p:txBody>
          <a:bodyPr>
            <a:normAutofit fontScale="85000" lnSpcReduction="20000"/>
          </a:bodyPr>
          <a:lstStyle/>
          <a:p>
            <a:r>
              <a:rPr lang="es-CO" dirty="0"/>
              <a:t>La Biblia no dice mucho sobre el mal genio. La razón es que la Biblia se preocupa por la raíz que causa el mal genio, y no sólo por el mal genio en sí.</a:t>
            </a:r>
          </a:p>
          <a:p>
            <a:r>
              <a:rPr lang="es-CO" dirty="0"/>
              <a:t>¿Cuál es la raíz del mal genio? ¡Es el YO! Ésto es lo que produce el mal genio. </a:t>
            </a:r>
          </a:p>
        </p:txBody>
      </p:sp>
      <p:pic>
        <p:nvPicPr>
          <p:cNvPr id="7170" name="Picture 2" descr="La raíz que causa el mal genio es EL Y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04664"/>
            <a:ext cx="2714625"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3718679"/>
            <a:ext cx="7704856" cy="3046988"/>
          </a:xfrm>
          <a:prstGeom prst="rect">
            <a:avLst/>
          </a:prstGeom>
          <a:solidFill>
            <a:schemeClr val="bg1"/>
          </a:solidFill>
          <a:effectLst>
            <a:glow rad="101600">
              <a:srgbClr val="C00000">
                <a:alpha val="60000"/>
              </a:srgbClr>
            </a:glow>
          </a:effectLst>
        </p:spPr>
        <p:txBody>
          <a:bodyPr wrap="square">
            <a:spAutoFit/>
          </a:bodyPr>
          <a:lstStyle/>
          <a:p>
            <a:r>
              <a:rPr lang="es-CO" sz="2400" dirty="0"/>
              <a:t>Cada vez que el mal genio se expresa exteriormente podemos estar seguros de que hay un “YO” enojado por dentro. </a:t>
            </a:r>
            <a:r>
              <a:rPr lang="es-CO" sz="2400" u="sng" dirty="0"/>
              <a:t>Podemos esforzarnos mucho en controlar nuestro mal genio pero a menos que nos enfrentemos con el “YO”, seguiremos enojándonos y descontrolándonos</a:t>
            </a:r>
            <a:r>
              <a:rPr lang="es-CO" sz="2400" dirty="0"/>
              <a:t>.</a:t>
            </a:r>
          </a:p>
          <a:p>
            <a:r>
              <a:rPr lang="es-CO" sz="2400" dirty="0"/>
              <a:t>Veamos algunas situaciones que producen el mal genio para que podamos ver más claramente que el YO es la causa real de nuestro mal temperamento.</a:t>
            </a:r>
          </a:p>
        </p:txBody>
      </p:sp>
    </p:spTree>
    <p:extLst>
      <p:ext uri="{BB962C8B-B14F-4D97-AF65-F5344CB8AC3E}">
        <p14:creationId xmlns:p14="http://schemas.microsoft.com/office/powerpoint/2010/main" val="2394422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101600">
              <a:srgbClr val="C00000">
                <a:alpha val="60000"/>
              </a:srgbClr>
            </a:glow>
          </a:effectLst>
        </p:spPr>
        <p:txBody>
          <a:bodyPr>
            <a:normAutofit fontScale="92500" lnSpcReduction="20000"/>
          </a:bodyPr>
          <a:lstStyle/>
          <a:p>
            <a:pPr marL="0" indent="0">
              <a:buNone/>
            </a:pPr>
            <a:r>
              <a:rPr lang="es-CO" sz="3900" b="1" u="sng" dirty="0"/>
              <a:t>Alguien nos desprecia</a:t>
            </a:r>
            <a:r>
              <a:rPr lang="es-CO" sz="3900" b="1" dirty="0"/>
              <a:t>.</a:t>
            </a:r>
          </a:p>
          <a:p>
            <a:r>
              <a:rPr lang="es-CO" dirty="0"/>
              <a:t>Ser menospreciado o rebajado por los demás, es una de las causas más comunes del enojo. Alguien dice algo desagradable o hiriente acerca de nosotros, y nos enojamos por dentro. Nuestro orgullo ha sido herido. Esto es sólo una de las muchas formas del YO.</a:t>
            </a:r>
          </a:p>
          <a:p>
            <a:pPr marL="0" indent="0">
              <a:buNone/>
            </a:pPr>
            <a:r>
              <a:rPr lang="es-CO" sz="3900" b="1" u="sng" dirty="0" smtClean="0"/>
              <a:t>No </a:t>
            </a:r>
            <a:r>
              <a:rPr lang="es-CO" sz="3900" b="1" u="sng" dirty="0"/>
              <a:t>podemos salirnos con la nuestra.</a:t>
            </a:r>
          </a:p>
          <a:p>
            <a:r>
              <a:rPr lang="es-CO" dirty="0"/>
              <a:t>Somos obstinados y decididos a salirnos con la nuestra. Cuando alguien se nos opone y no podemos hacer lo que queremos, tal vez nos ponemos de mal humor, de mala cara o damos rienda suelta a nuestra ira. </a:t>
            </a:r>
            <a:r>
              <a:rPr lang="es-CO" u="sng" dirty="0"/>
              <a:t>¿Cuál es la causa real de este mal genio? Es el YO</a:t>
            </a:r>
            <a:r>
              <a:rPr lang="es-CO" dirty="0"/>
              <a:t>.</a:t>
            </a:r>
          </a:p>
        </p:txBody>
      </p:sp>
    </p:spTree>
    <p:extLst>
      <p:ext uri="{BB962C8B-B14F-4D97-AF65-F5344CB8AC3E}">
        <p14:creationId xmlns:p14="http://schemas.microsoft.com/office/powerpoint/2010/main" val="1810265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770984" cy="2880319"/>
          </a:xfrm>
        </p:spPr>
        <p:txBody>
          <a:bodyPr>
            <a:normAutofit fontScale="70000" lnSpcReduction="20000"/>
          </a:bodyPr>
          <a:lstStyle/>
          <a:p>
            <a:pPr marL="0" indent="0">
              <a:buNone/>
            </a:pPr>
            <a:r>
              <a:rPr lang="es-CO" sz="4500" b="1" u="sng" dirty="0"/>
              <a:t>Otra persona recibe más honores que nosotros.</a:t>
            </a:r>
          </a:p>
          <a:p>
            <a:r>
              <a:rPr lang="es-CO" dirty="0"/>
              <a:t>Nos gusta que los demás nos respeten y admiren. Por esta razón nos ponemos celosos de otras personas cuando tienen éxito. Los celos se transforman pronto en ira cuando alguien obtiene el empleo o el honor que nosotros deseábamos. </a:t>
            </a:r>
            <a:r>
              <a:rPr lang="es-CO" u="sng" dirty="0"/>
              <a:t>Nuevamente la causa real de estos sentimientos malos es el YO</a:t>
            </a:r>
            <a:r>
              <a:rPr lang="es-CO" dirty="0" smtClean="0"/>
              <a:t>.</a:t>
            </a:r>
            <a:endParaRPr lang="es-CO" dirty="0"/>
          </a:p>
        </p:txBody>
      </p:sp>
      <p:pic>
        <p:nvPicPr>
          <p:cNvPr id="8194" name="Picture 2" descr="Los malos sentimientos provienen del Y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04664"/>
            <a:ext cx="2592287" cy="280831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6429" y="3645024"/>
            <a:ext cx="8136904" cy="3046988"/>
          </a:xfrm>
          <a:prstGeom prst="rect">
            <a:avLst/>
          </a:prstGeom>
          <a:solidFill>
            <a:schemeClr val="bg1"/>
          </a:solidFill>
          <a:effectLst>
            <a:glow rad="101600">
              <a:srgbClr val="C00000">
                <a:alpha val="60000"/>
              </a:srgbClr>
            </a:glow>
          </a:effectLst>
        </p:spPr>
        <p:txBody>
          <a:bodyPr wrap="square">
            <a:spAutoFit/>
          </a:bodyPr>
          <a:lstStyle/>
          <a:p>
            <a:r>
              <a:rPr lang="es-CO" sz="2400" dirty="0"/>
              <a:t>Estas son sólo unas pocas situaciones que producen el mal genio, pero nos demuestran que la raíz que causa ese temperamento es el YO. </a:t>
            </a:r>
            <a:r>
              <a:rPr lang="es-CO" sz="2400" u="sng" dirty="0"/>
              <a:t>Puede ser que no nos demos cuenta, pero la razón principal de todo nuestro descontento es que nos amamos a nosotros mismos y queremos agradarnos</a:t>
            </a:r>
            <a:r>
              <a:rPr lang="es-CO" sz="2400" dirty="0"/>
              <a:t>. Mientras sigamos haciendo de nosotros mismos el centro de todo, reaccionaremos con ira cuando cualquier persona se nos oponga.</a:t>
            </a:r>
          </a:p>
        </p:txBody>
      </p:sp>
    </p:spTree>
    <p:extLst>
      <p:ext uri="{BB962C8B-B14F-4D97-AF65-F5344CB8AC3E}">
        <p14:creationId xmlns:p14="http://schemas.microsoft.com/office/powerpoint/2010/main" val="36023384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1"/>
          </a:solidFill>
          <a:effectLst>
            <a:glow rad="101600">
              <a:srgbClr val="C00000">
                <a:alpha val="60000"/>
              </a:srgbClr>
            </a:glow>
          </a:effectLst>
        </p:spPr>
        <p:txBody>
          <a:bodyPr>
            <a:normAutofit/>
          </a:bodyPr>
          <a:lstStyle/>
          <a:p>
            <a:r>
              <a:rPr lang="es-CO" dirty="0" smtClean="0"/>
              <a:t>En </a:t>
            </a:r>
            <a:r>
              <a:rPr lang="es-CO" dirty="0"/>
              <a:t>resumen, el mal genio proviene del ser interno. Proviene del YO. Y hasta que no se trate el problema del YO, el problema del mal genio no será resuelto.</a:t>
            </a:r>
          </a:p>
          <a:p>
            <a:pPr lvl="1"/>
            <a:endParaRPr lang="es-CO" dirty="0" smtClean="0"/>
          </a:p>
          <a:p>
            <a:pPr marL="857250" lvl="2" indent="0">
              <a:buNone/>
            </a:pPr>
            <a:r>
              <a:rPr lang="es-CO" sz="2800" b="1" dirty="0" smtClean="0">
                <a:solidFill>
                  <a:srgbClr val="FF0000"/>
                </a:solidFill>
              </a:rPr>
              <a:t>Hay </a:t>
            </a:r>
            <a:r>
              <a:rPr lang="es-CO" sz="2800" b="1" dirty="0">
                <a:solidFill>
                  <a:srgbClr val="FF0000"/>
                </a:solidFill>
              </a:rPr>
              <a:t>una parte de mi ser interno que debo aceptar y un YO que debo negar. Debo aceptarme a mí mismo como una persona única y especial que Dios ha creado. Pero debo negar ese YO, esa vida egoísta y pecadora que es una forma de la carne.</a:t>
            </a:r>
          </a:p>
        </p:txBody>
      </p:sp>
    </p:spTree>
    <p:extLst>
      <p:ext uri="{BB962C8B-B14F-4D97-AF65-F5344CB8AC3E}">
        <p14:creationId xmlns:p14="http://schemas.microsoft.com/office/powerpoint/2010/main" val="407642488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dirty="0"/>
              <a:t>El Remedio de Dios para el Yo</a:t>
            </a:r>
            <a:endParaRPr lang="es-CO" dirty="0"/>
          </a:p>
        </p:txBody>
      </p:sp>
      <p:sp>
        <p:nvSpPr>
          <p:cNvPr id="3" name="2 Marcador de contenido"/>
          <p:cNvSpPr>
            <a:spLocks noGrp="1"/>
          </p:cNvSpPr>
          <p:nvPr>
            <p:ph idx="1"/>
          </p:nvPr>
        </p:nvSpPr>
        <p:spPr>
          <a:xfrm>
            <a:off x="457200" y="1600201"/>
            <a:ext cx="5266928" cy="2692896"/>
          </a:xfrm>
        </p:spPr>
        <p:txBody>
          <a:bodyPr>
            <a:normAutofit fontScale="70000" lnSpcReduction="20000"/>
          </a:bodyPr>
          <a:lstStyle/>
          <a:p>
            <a:r>
              <a:rPr lang="es-CO" dirty="0"/>
              <a:t>Porque el YO es tan desagradable a Dios y tan destructivo para nosotros, Dios hizo algo </a:t>
            </a:r>
            <a:r>
              <a:rPr lang="es-CO" dirty="0" smtClean="0"/>
              <a:t>para remediar </a:t>
            </a:r>
            <a:r>
              <a:rPr lang="es-CO" smtClean="0"/>
              <a:t>este mal.</a:t>
            </a:r>
            <a:endParaRPr lang="es-CO" dirty="0"/>
          </a:p>
          <a:p>
            <a:r>
              <a:rPr lang="es-CO" dirty="0"/>
              <a:t>¿Qué es lo que hizo Dios respecto al YO? Dios trató con el YO colocándonos en Cristo en la cruz. Cuando Cristo fue crucificado, nosotros fuimos crucificados con Él.</a:t>
            </a:r>
          </a:p>
          <a:p>
            <a:endParaRPr lang="es-CO" dirty="0"/>
          </a:p>
        </p:txBody>
      </p:sp>
      <p:pic>
        <p:nvPicPr>
          <p:cNvPr id="9218" name="Picture 2" descr="Dios trató con el YO colocándonos en Cristo en la cr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484784"/>
            <a:ext cx="2880320" cy="26193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365104"/>
            <a:ext cx="8496944" cy="236988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b="1" dirty="0"/>
              <a:t>¿Por qué Dios nos crucificó con Cristo? </a:t>
            </a:r>
            <a:endParaRPr lang="es-CO" sz="2800" b="1" dirty="0" smtClean="0"/>
          </a:p>
          <a:p>
            <a:r>
              <a:rPr lang="es-CO" sz="2400" dirty="0" smtClean="0"/>
              <a:t>Nos </a:t>
            </a:r>
            <a:r>
              <a:rPr lang="es-CO" sz="2400" dirty="0"/>
              <a:t>crucificó con Cristo para que pudiéramos dejar de ser controlados por el YO. La Biblia dice:</a:t>
            </a:r>
          </a:p>
          <a:p>
            <a:r>
              <a:rPr lang="es-CO" sz="2400" b="1" dirty="0">
                <a:latin typeface="Agency FB" pitchFamily="34" charset="0"/>
              </a:rPr>
              <a:t>Sabiendo esto, que nuestro viejo hombre (</a:t>
            </a:r>
            <a:r>
              <a:rPr lang="es-CO" sz="2400" b="1" dirty="0"/>
              <a:t>el YO </a:t>
            </a:r>
            <a:r>
              <a:rPr lang="es-CO" sz="2400" b="1" u="sng" dirty="0"/>
              <a:t>anterior</a:t>
            </a:r>
            <a:r>
              <a:rPr lang="es-CO" sz="2400" b="1" dirty="0">
                <a:latin typeface="Agency FB" pitchFamily="34" charset="0"/>
              </a:rPr>
              <a:t>) fue crucificado juntamente con él, para que el cuerpo del pecado sea destruido, a fin de que no sirvamos más al pecado </a:t>
            </a:r>
            <a:r>
              <a:rPr lang="es-CO" sz="2400" b="1" dirty="0">
                <a:solidFill>
                  <a:srgbClr val="FF0000"/>
                </a:solidFill>
              </a:rPr>
              <a:t>(Romanos 6:6).</a:t>
            </a:r>
          </a:p>
        </p:txBody>
      </p:sp>
    </p:spTree>
    <p:extLst>
      <p:ext uri="{BB962C8B-B14F-4D97-AF65-F5344CB8AC3E}">
        <p14:creationId xmlns:p14="http://schemas.microsoft.com/office/powerpoint/2010/main" val="98194297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1"/>
          </a:solidFill>
          <a:effectLst>
            <a:glow rad="101600">
              <a:srgbClr val="C00000">
                <a:alpha val="60000"/>
              </a:srgbClr>
            </a:glow>
          </a:effectLst>
        </p:spPr>
        <p:txBody>
          <a:bodyPr>
            <a:normAutofit fontScale="77500" lnSpcReduction="20000"/>
          </a:bodyPr>
          <a:lstStyle/>
          <a:p>
            <a:pPr marL="0" indent="0">
              <a:buNone/>
            </a:pPr>
            <a:r>
              <a:rPr lang="es-CO" sz="3600" b="1" dirty="0"/>
              <a:t>Dos realidades grandes y verdaderas para cada cristiano son:</a:t>
            </a:r>
          </a:p>
          <a:p>
            <a:r>
              <a:rPr lang="es-CO" b="1" dirty="0">
                <a:solidFill>
                  <a:srgbClr val="FF0000"/>
                </a:solidFill>
              </a:rPr>
              <a:t>(1) </a:t>
            </a:r>
            <a:r>
              <a:rPr lang="es-CO" u="sng" dirty="0"/>
              <a:t>Cristo murió por nosotros</a:t>
            </a:r>
            <a:r>
              <a:rPr lang="es-CO" dirty="0"/>
              <a:t>, y</a:t>
            </a:r>
          </a:p>
          <a:p>
            <a:r>
              <a:rPr lang="es-CO" b="1" dirty="0">
                <a:solidFill>
                  <a:srgbClr val="FF0000"/>
                </a:solidFill>
              </a:rPr>
              <a:t>(2) </a:t>
            </a:r>
            <a:r>
              <a:rPr lang="es-CO" u="sng" dirty="0"/>
              <a:t>nosotros morimos con Cristo</a:t>
            </a:r>
            <a:r>
              <a:rPr lang="es-CO" dirty="0"/>
              <a:t>.</a:t>
            </a:r>
          </a:p>
          <a:p>
            <a:r>
              <a:rPr lang="es-CO" dirty="0"/>
              <a:t>Las grandes verdades concernientes a nuestra unión con Cristo en Su muerte, sepultura y resurrección, están totalmente explicadas </a:t>
            </a:r>
            <a:r>
              <a:rPr lang="es-CO" dirty="0" smtClean="0"/>
              <a:t>aquí. </a:t>
            </a:r>
            <a:r>
              <a:rPr lang="es-CO" u="sng" dirty="0" smtClean="0"/>
              <a:t>La </a:t>
            </a:r>
            <a:r>
              <a:rPr lang="es-CO" u="sng" dirty="0"/>
              <a:t>comprensión de estas verdades es absolutamente esencial para una vida victoriosa.</a:t>
            </a:r>
          </a:p>
          <a:p>
            <a:r>
              <a:rPr lang="es-CO" dirty="0"/>
              <a:t>Dios quiere que veamos que, en Cristo, </a:t>
            </a:r>
            <a:r>
              <a:rPr lang="es-CO" u="sng" dirty="0"/>
              <a:t>morimos a nuestra vida pasada</a:t>
            </a:r>
            <a:r>
              <a:rPr lang="es-CO" dirty="0"/>
              <a:t>. </a:t>
            </a:r>
            <a:r>
              <a:rPr lang="es-CO" u="sng" dirty="0"/>
              <a:t>Ya no somos la misma persona que éramos antes</a:t>
            </a:r>
            <a:r>
              <a:rPr lang="es-CO" dirty="0"/>
              <a:t>. Somos “</a:t>
            </a:r>
            <a:r>
              <a:rPr lang="es-CO" b="1" dirty="0">
                <a:latin typeface="Agency FB" pitchFamily="34" charset="0"/>
              </a:rPr>
              <a:t>una nueva criatura</a:t>
            </a:r>
            <a:r>
              <a:rPr lang="es-CO" dirty="0"/>
              <a:t>” en Cristo. </a:t>
            </a:r>
            <a:r>
              <a:rPr lang="es-CO" u="sng" dirty="0"/>
              <a:t>No tenemos que ceder a los pecados pasados. Morimos a todos nuestros pecados, incluyendo el pecado del mal genio</a:t>
            </a:r>
            <a:r>
              <a:rPr lang="es-CO" dirty="0"/>
              <a:t>. La Biblia dice:</a:t>
            </a:r>
          </a:p>
          <a:p>
            <a:endParaRPr lang="es-CO" dirty="0" smtClean="0"/>
          </a:p>
          <a:p>
            <a:r>
              <a:rPr lang="es-CO" dirty="0" smtClean="0"/>
              <a:t>«</a:t>
            </a:r>
            <a:r>
              <a:rPr lang="es-CO" b="1" dirty="0" smtClean="0">
                <a:latin typeface="Agency FB" pitchFamily="34" charset="0"/>
              </a:rPr>
              <a:t>Porque </a:t>
            </a:r>
            <a:r>
              <a:rPr lang="es-CO" b="1" dirty="0">
                <a:latin typeface="Agency FB" pitchFamily="34" charset="0"/>
              </a:rPr>
              <a:t>los que hemos muerto al pecado (incluyendo el mal genio), ¿cómo viviremos aún en él</a:t>
            </a:r>
            <a:r>
              <a:rPr lang="es-CO" b="1" dirty="0" smtClean="0">
                <a:latin typeface="Agency FB" pitchFamily="34" charset="0"/>
              </a:rPr>
              <a:t>?» </a:t>
            </a:r>
            <a:r>
              <a:rPr lang="es-CO" dirty="0">
                <a:solidFill>
                  <a:srgbClr val="FF0000"/>
                </a:solidFill>
              </a:rPr>
              <a:t>(Romanos 6:2).</a:t>
            </a:r>
          </a:p>
        </p:txBody>
      </p:sp>
    </p:spTree>
    <p:extLst>
      <p:ext uri="{BB962C8B-B14F-4D97-AF65-F5344CB8AC3E}">
        <p14:creationId xmlns:p14="http://schemas.microsoft.com/office/powerpoint/2010/main" val="351794640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dirty="0"/>
              <a:t>Pasos </a:t>
            </a:r>
            <a:r>
              <a:rPr lang="es-CO" b="1" dirty="0" smtClean="0"/>
              <a:t>Prácticos </a:t>
            </a:r>
            <a:r>
              <a:rPr lang="es-CO" b="1" dirty="0"/>
              <a:t>que Debemos Dar</a:t>
            </a:r>
            <a:endParaRPr lang="es-CO" dirty="0"/>
          </a:p>
        </p:txBody>
      </p:sp>
      <p:sp>
        <p:nvSpPr>
          <p:cNvPr id="3" name="2 Marcador de contenido"/>
          <p:cNvSpPr>
            <a:spLocks noGrp="1"/>
          </p:cNvSpPr>
          <p:nvPr>
            <p:ph idx="1"/>
          </p:nvPr>
        </p:nvSpPr>
        <p:spPr>
          <a:xfrm>
            <a:off x="457200" y="1600200"/>
            <a:ext cx="8229600" cy="5069160"/>
          </a:xfrm>
          <a:solidFill>
            <a:schemeClr val="bg1"/>
          </a:solidFill>
          <a:effectLst>
            <a:glow rad="101600">
              <a:srgbClr val="C00000">
                <a:alpha val="60000"/>
              </a:srgbClr>
            </a:glow>
          </a:effectLst>
        </p:spPr>
        <p:txBody>
          <a:bodyPr>
            <a:normAutofit/>
          </a:bodyPr>
          <a:lstStyle/>
          <a:p>
            <a:pPr marL="0" indent="0">
              <a:buNone/>
            </a:pPr>
            <a:r>
              <a:rPr lang="es-CO" sz="2800" b="1" dirty="0"/>
              <a:t>Hemos visto que la raíz que causa el mal genio es el YO, y hemos visto como Dios trata con él. Ahora veamos algunos pasos prácticos que debemos dar:</a:t>
            </a:r>
          </a:p>
          <a:p>
            <a:endParaRPr lang="es-CO" b="1" dirty="0" smtClean="0"/>
          </a:p>
          <a:p>
            <a:pPr marL="0" indent="0">
              <a:buNone/>
            </a:pPr>
            <a:r>
              <a:rPr lang="es-CO" sz="3600" b="1" dirty="0" smtClean="0">
                <a:solidFill>
                  <a:srgbClr val="FF0000"/>
                </a:solidFill>
              </a:rPr>
              <a:t>1). </a:t>
            </a:r>
            <a:r>
              <a:rPr lang="es-CO" b="1" u="sng" dirty="0" smtClean="0"/>
              <a:t>Debemos </a:t>
            </a:r>
            <a:r>
              <a:rPr lang="es-CO" b="1" u="sng" dirty="0"/>
              <a:t>reconocer nuestra necesidad</a:t>
            </a:r>
            <a:r>
              <a:rPr lang="es-CO" b="1" dirty="0"/>
              <a:t>.</a:t>
            </a:r>
          </a:p>
          <a:p>
            <a:r>
              <a:rPr lang="es-CO" sz="2800" dirty="0"/>
              <a:t>Mucha gente cuando se enoja, simplemente no reconocen su enojo. Dicen: “¡No estoy enojado!” Otros aceptan que tienen mal genio, pero no lo ven como un pecado serio</a:t>
            </a:r>
            <a:r>
              <a:rPr lang="es-CO" sz="2800" dirty="0" smtClean="0"/>
              <a:t>.</a:t>
            </a:r>
            <a:endParaRPr lang="es-CO" sz="2800" dirty="0"/>
          </a:p>
        </p:txBody>
      </p:sp>
    </p:spTree>
    <p:extLst>
      <p:ext uri="{BB962C8B-B14F-4D97-AF65-F5344CB8AC3E}">
        <p14:creationId xmlns:p14="http://schemas.microsoft.com/office/powerpoint/2010/main" val="39069688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a:effectLst>
            <a:glow rad="101600">
              <a:srgbClr val="C00000">
                <a:alpha val="60000"/>
              </a:srgbClr>
            </a:glow>
          </a:effectLst>
        </p:spPr>
        <p:txBody>
          <a:bodyPr>
            <a:normAutofit fontScale="85000" lnSpcReduction="10000"/>
          </a:bodyPr>
          <a:lstStyle/>
          <a:p>
            <a:r>
              <a:rPr lang="es-CO" dirty="0"/>
              <a:t>En realidad el mal genio es uno de los pecados peores. La Biblia coloca la ira descontrolada junto con pecados como embriaguez, hechicería, adulterio y asesinato. </a:t>
            </a:r>
            <a:r>
              <a:rPr lang="es-CO" dirty="0">
                <a:solidFill>
                  <a:srgbClr val="FF0000"/>
                </a:solidFill>
              </a:rPr>
              <a:t>(Ver Gálatas 5:19– 21). </a:t>
            </a:r>
            <a:r>
              <a:rPr lang="es-CO" dirty="0"/>
              <a:t>El mal genio simplemente no es aceptable en la vida de un cristiano. </a:t>
            </a:r>
            <a:endParaRPr lang="es-CO" dirty="0" smtClean="0"/>
          </a:p>
          <a:p>
            <a:endParaRPr lang="es-CO" dirty="0" smtClean="0"/>
          </a:p>
          <a:p>
            <a:r>
              <a:rPr lang="es-CO" dirty="0" smtClean="0"/>
              <a:t>La </a:t>
            </a:r>
            <a:r>
              <a:rPr lang="es-CO" dirty="0"/>
              <a:t>Biblia dice:</a:t>
            </a:r>
          </a:p>
          <a:p>
            <a:r>
              <a:rPr lang="es-CO" dirty="0" smtClean="0"/>
              <a:t>«</a:t>
            </a:r>
            <a:r>
              <a:rPr lang="es-CO" b="1" dirty="0" smtClean="0">
                <a:latin typeface="Agency FB" pitchFamily="34" charset="0"/>
              </a:rPr>
              <a:t>Quítense </a:t>
            </a:r>
            <a:r>
              <a:rPr lang="es-CO" b="1" dirty="0">
                <a:latin typeface="Agency FB" pitchFamily="34" charset="0"/>
              </a:rPr>
              <a:t>de vosotros toda amargura, enojo, ira, gritería y maledicencia, y toda </a:t>
            </a:r>
            <a:r>
              <a:rPr lang="es-CO" b="1" dirty="0" smtClean="0">
                <a:latin typeface="Agency FB" pitchFamily="34" charset="0"/>
              </a:rPr>
              <a:t>malicia</a:t>
            </a:r>
            <a:r>
              <a:rPr lang="es-CO" dirty="0" smtClean="0"/>
              <a:t>» </a:t>
            </a:r>
            <a:r>
              <a:rPr lang="es-CO" dirty="0">
                <a:solidFill>
                  <a:srgbClr val="FF0000"/>
                </a:solidFill>
              </a:rPr>
              <a:t>(Efesios 4:31).</a:t>
            </a:r>
          </a:p>
          <a:p>
            <a:endParaRPr lang="es-CO" dirty="0" smtClean="0"/>
          </a:p>
          <a:p>
            <a:r>
              <a:rPr lang="es-CO" dirty="0" smtClean="0"/>
              <a:t>Nota: </a:t>
            </a:r>
            <a:r>
              <a:rPr lang="es-CO" b="1" dirty="0" smtClean="0">
                <a:solidFill>
                  <a:srgbClr val="FF0000"/>
                </a:solidFill>
              </a:rPr>
              <a:t>A </a:t>
            </a:r>
            <a:r>
              <a:rPr lang="es-CO" b="1" dirty="0">
                <a:solidFill>
                  <a:srgbClr val="FF0000"/>
                </a:solidFill>
              </a:rPr>
              <a:t>menos que veamos la gravedad del mal genio y nos propongamos librarnos de él, no lo venceremos. Si nos conformamos en seguir como hasta hoy, no sabremos nada de la victoria de Dios sobre el pecado de la ira.</a:t>
            </a:r>
          </a:p>
          <a:p>
            <a:endParaRPr lang="es-CO" dirty="0"/>
          </a:p>
        </p:txBody>
      </p:sp>
    </p:spTree>
    <p:extLst>
      <p:ext uri="{BB962C8B-B14F-4D97-AF65-F5344CB8AC3E}">
        <p14:creationId xmlns:p14="http://schemas.microsoft.com/office/powerpoint/2010/main" val="472476447"/>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1"/>
          </a:solidFill>
          <a:effectLst>
            <a:glow rad="101600">
              <a:srgbClr val="C00000">
                <a:alpha val="60000"/>
              </a:srgbClr>
            </a:glow>
          </a:effectLst>
        </p:spPr>
        <p:txBody>
          <a:bodyPr>
            <a:normAutofit fontScale="92500" lnSpcReduction="10000"/>
          </a:bodyPr>
          <a:lstStyle/>
          <a:p>
            <a:pPr marL="0" indent="0">
              <a:buNone/>
            </a:pPr>
            <a:r>
              <a:rPr lang="es-CO" sz="3900" b="1" dirty="0" smtClean="0">
                <a:solidFill>
                  <a:srgbClr val="FF0000"/>
                </a:solidFill>
              </a:rPr>
              <a:t>2). </a:t>
            </a:r>
            <a:r>
              <a:rPr lang="es-CO" sz="3500" b="1" u="sng" dirty="0" smtClean="0"/>
              <a:t>Debemos </a:t>
            </a:r>
            <a:r>
              <a:rPr lang="es-CO" sz="3500" b="1" u="sng" dirty="0"/>
              <a:t>aceptar la responsabilidad por nuestro mal genio</a:t>
            </a:r>
            <a:r>
              <a:rPr lang="es-CO" sz="3500" b="1" dirty="0"/>
              <a:t>.</a:t>
            </a:r>
          </a:p>
          <a:p>
            <a:r>
              <a:rPr lang="es-CO" sz="3000" dirty="0"/>
              <a:t>Es muy fácil disculparnos echándole la culpa a otra persona por nuestro mal genio. Decimos, “</a:t>
            </a:r>
            <a:r>
              <a:rPr lang="es-CO" sz="3000" b="1" dirty="0">
                <a:latin typeface="Agency FB" pitchFamily="34" charset="0"/>
              </a:rPr>
              <a:t>Si fulano no me hubiera hablado en esa forma, no me habría descontrolado</a:t>
            </a:r>
            <a:r>
              <a:rPr lang="es-CO" sz="3000" dirty="0"/>
              <a:t>”. En otras palabras, pensamos que el mal genio es un problema externo, causado por algo que viene de afuera.</a:t>
            </a:r>
          </a:p>
          <a:p>
            <a:endParaRPr lang="es-CO" sz="3000" dirty="0" smtClean="0"/>
          </a:p>
          <a:p>
            <a:r>
              <a:rPr lang="es-CO" sz="3000" dirty="0" smtClean="0"/>
              <a:t>El </a:t>
            </a:r>
            <a:r>
              <a:rPr lang="es-CO" sz="3000" dirty="0"/>
              <a:t>hecho es que el mal genio es un problema interno. El mal genio proviene de nuestro interior, no de afuera. </a:t>
            </a:r>
            <a:r>
              <a:rPr lang="es-CO" sz="3000" u="sng" dirty="0"/>
              <a:t>Los demás pueden decir o hacer cosas que me incomoden pero nadie puede hacer que yo pierda el control excepto yo mismo</a:t>
            </a:r>
            <a:r>
              <a:rPr lang="es-CO" sz="3000" dirty="0"/>
              <a:t>.</a:t>
            </a:r>
          </a:p>
          <a:p>
            <a:endParaRPr lang="es-CO" dirty="0"/>
          </a:p>
        </p:txBody>
      </p:sp>
    </p:spTree>
    <p:extLst>
      <p:ext uri="{BB962C8B-B14F-4D97-AF65-F5344CB8AC3E}">
        <p14:creationId xmlns:p14="http://schemas.microsoft.com/office/powerpoint/2010/main" val="19760271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a:effectLst>
            <a:glow rad="101600">
              <a:srgbClr val="C00000">
                <a:alpha val="60000"/>
              </a:srgbClr>
            </a:glow>
          </a:effectLst>
        </p:spPr>
        <p:txBody>
          <a:bodyPr>
            <a:normAutofit fontScale="77500" lnSpcReduction="20000"/>
          </a:bodyPr>
          <a:lstStyle/>
          <a:p>
            <a:pPr marL="0" indent="0">
              <a:buNone/>
            </a:pPr>
            <a:r>
              <a:rPr lang="es-CO" sz="4600" b="1" dirty="0" smtClean="0">
                <a:solidFill>
                  <a:srgbClr val="FF0000"/>
                </a:solidFill>
              </a:rPr>
              <a:t>3). </a:t>
            </a:r>
            <a:r>
              <a:rPr lang="es-CO" sz="3800" b="1" u="sng" dirty="0" smtClean="0"/>
              <a:t>Debemos </a:t>
            </a:r>
            <a:r>
              <a:rPr lang="es-CO" sz="3800" b="1" u="sng" dirty="0"/>
              <a:t>contar con nuestra muerte con Cristo.</a:t>
            </a:r>
          </a:p>
          <a:p>
            <a:r>
              <a:rPr lang="es-CO" dirty="0"/>
              <a:t>Dios nos ha dicho claramente que El nos ha librado del poder del pecado y del YO por medio de nuestra muerte con Cristo. El nos dice que debemos contar con estas grandes realidades. </a:t>
            </a:r>
            <a:endParaRPr lang="es-CO" dirty="0" smtClean="0"/>
          </a:p>
          <a:p>
            <a:endParaRPr lang="es-CO" dirty="0" smtClean="0"/>
          </a:p>
          <a:p>
            <a:r>
              <a:rPr lang="es-CO" dirty="0" smtClean="0"/>
              <a:t>La </a:t>
            </a:r>
            <a:r>
              <a:rPr lang="es-CO" dirty="0"/>
              <a:t>Biblia </a:t>
            </a:r>
            <a:r>
              <a:rPr lang="es-CO" dirty="0" smtClean="0"/>
              <a:t>dice: «</a:t>
            </a:r>
            <a:r>
              <a:rPr lang="es-CO" b="1" dirty="0" smtClean="0">
                <a:latin typeface="Agency FB" pitchFamily="34" charset="0"/>
              </a:rPr>
              <a:t>Así </a:t>
            </a:r>
            <a:r>
              <a:rPr lang="es-CO" b="1" dirty="0">
                <a:latin typeface="Agency FB" pitchFamily="34" charset="0"/>
              </a:rPr>
              <a:t>también vosotros consideraos muertos al pecado</a:t>
            </a:r>
            <a:r>
              <a:rPr lang="es-CO" dirty="0"/>
              <a:t> (incluyendo el pecado del mal genio), </a:t>
            </a:r>
            <a:r>
              <a:rPr lang="es-CO" b="1" dirty="0">
                <a:latin typeface="Agency FB" pitchFamily="34" charset="0"/>
              </a:rPr>
              <a:t>pero vivos para Dios en Cristo Jesús, Señor </a:t>
            </a:r>
            <a:r>
              <a:rPr lang="es-CO" b="1" dirty="0" smtClean="0">
                <a:latin typeface="Agency FB" pitchFamily="34" charset="0"/>
              </a:rPr>
              <a:t>nuestro»</a:t>
            </a:r>
            <a:r>
              <a:rPr lang="es-CO" dirty="0" smtClean="0"/>
              <a:t> </a:t>
            </a:r>
            <a:r>
              <a:rPr lang="es-CO" dirty="0">
                <a:solidFill>
                  <a:srgbClr val="FF0000"/>
                </a:solidFill>
              </a:rPr>
              <a:t>(Romanos 6:11).</a:t>
            </a:r>
          </a:p>
          <a:p>
            <a:endParaRPr lang="es-CO" dirty="0" smtClean="0"/>
          </a:p>
          <a:p>
            <a:r>
              <a:rPr lang="es-CO" dirty="0" smtClean="0"/>
              <a:t>Debemos </a:t>
            </a:r>
            <a:r>
              <a:rPr lang="es-CO" dirty="0"/>
              <a:t>poner en práctica las verdades de Dios. Cuando nos demos cuenta de que nos estamos enojando, podemos decir: “¡</a:t>
            </a:r>
            <a:r>
              <a:rPr lang="es-CO" b="1" dirty="0">
                <a:latin typeface="Agency FB" pitchFamily="34" charset="0"/>
              </a:rPr>
              <a:t>Un momento! No me estoy comportando como la persona que realmente soy. Ya no soy la persona que era antes. Mi antiguo y enojado “YO” fue crucificado con Cristo. No tengo que ceder a mi mal genio nunca más. Soy una nueva criatura en Cristo. Cristo vive en mí. El es mi vida</a:t>
            </a:r>
            <a:r>
              <a:rPr lang="es-CO" dirty="0"/>
              <a:t>”.</a:t>
            </a:r>
          </a:p>
        </p:txBody>
      </p:sp>
    </p:spTree>
    <p:extLst>
      <p:ext uri="{BB962C8B-B14F-4D97-AF65-F5344CB8AC3E}">
        <p14:creationId xmlns:p14="http://schemas.microsoft.com/office/powerpoint/2010/main" val="226331695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76672"/>
            <a:ext cx="5194920" cy="3024336"/>
          </a:xfrm>
          <a:solidFill>
            <a:schemeClr val="bg1"/>
          </a:solidFill>
          <a:effectLst>
            <a:glow rad="101600">
              <a:srgbClr val="C00000">
                <a:alpha val="60000"/>
              </a:srgbClr>
            </a:glow>
          </a:effectLst>
        </p:spPr>
        <p:txBody>
          <a:bodyPr>
            <a:normAutofit fontScale="92500" lnSpcReduction="10000"/>
          </a:bodyPr>
          <a:lstStyle/>
          <a:p>
            <a:pPr marL="0" indent="0">
              <a:buNone/>
            </a:pPr>
            <a:r>
              <a:rPr lang="es-CO" b="1" dirty="0" smtClean="0"/>
              <a:t>4). Debemos </a:t>
            </a:r>
            <a:r>
              <a:rPr lang="es-CO" b="1" dirty="0"/>
              <a:t>negarnos al YO.</a:t>
            </a:r>
          </a:p>
          <a:p>
            <a:r>
              <a:rPr lang="es-CO" sz="3000" dirty="0"/>
              <a:t>Que perdamos o no el control del enojo, no se determina por lo que suceda exteriormente. Eso se determina por quien está controlando nuestro ser interno</a:t>
            </a:r>
            <a:r>
              <a:rPr lang="es-CO" sz="3000" dirty="0" smtClean="0"/>
              <a:t>.</a:t>
            </a:r>
            <a:endParaRPr lang="es-CO" sz="3000" dirty="0"/>
          </a:p>
        </p:txBody>
      </p:sp>
      <p:pic>
        <p:nvPicPr>
          <p:cNvPr id="10242" name="Picture 2" descr="Para que Cristo pueda reinar, el YO debe permanecer en el lugar de muerte en la cr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60648"/>
            <a:ext cx="2857500" cy="3456384"/>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940655" y="4546460"/>
            <a:ext cx="6768752" cy="1815882"/>
          </a:xfrm>
          <a:prstGeom prst="rect">
            <a:avLst/>
          </a:prstGeom>
          <a:solidFill>
            <a:schemeClr val="bg1"/>
          </a:solidFill>
          <a:effectLst>
            <a:glow rad="101600">
              <a:srgbClr val="C00000">
                <a:alpha val="40000"/>
              </a:srgbClr>
            </a:glow>
          </a:effectLst>
        </p:spPr>
        <p:txBody>
          <a:bodyPr wrap="square">
            <a:spAutoFit/>
          </a:bodyPr>
          <a:lstStyle/>
          <a:p>
            <a:r>
              <a:rPr lang="es-CO" sz="2800" dirty="0"/>
              <a:t>Sólo Cristo tiene el derecho de dirigir nuestra vida, pero el YO aún intenta gobernarnos. Cada cristiano debe elegir si será gobernado por Cristo o por el YO.</a:t>
            </a:r>
          </a:p>
        </p:txBody>
      </p:sp>
    </p:spTree>
    <p:extLst>
      <p:ext uri="{BB962C8B-B14F-4D97-AF65-F5344CB8AC3E}">
        <p14:creationId xmlns:p14="http://schemas.microsoft.com/office/powerpoint/2010/main" val="27097150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bg1"/>
          </a:solidFill>
          <a:effectLst>
            <a:glow rad="101600">
              <a:srgbClr val="C00000">
                <a:alpha val="60000"/>
              </a:srgbClr>
            </a:glow>
          </a:effectLst>
        </p:spPr>
        <p:txBody>
          <a:bodyPr>
            <a:normAutofit/>
          </a:bodyPr>
          <a:lstStyle/>
          <a:p>
            <a:endParaRPr lang="es-CO" dirty="0" smtClean="0"/>
          </a:p>
          <a:p>
            <a:r>
              <a:rPr lang="es-CO" dirty="0" smtClean="0"/>
              <a:t>El </a:t>
            </a:r>
            <a:r>
              <a:rPr lang="es-CO" dirty="0"/>
              <a:t>propósito de Dios es que Cristo reine en el trono de tu corazón. Para que El pueda reinar, el YO debe quedarse en el lugar de muerte en la cruz.</a:t>
            </a:r>
          </a:p>
          <a:p>
            <a:pPr lvl="1"/>
            <a:endParaRPr lang="es-CO" dirty="0" smtClean="0"/>
          </a:p>
          <a:p>
            <a:pPr lvl="1"/>
            <a:r>
              <a:rPr lang="es-CO" dirty="0" smtClean="0"/>
              <a:t>Una </a:t>
            </a:r>
            <a:r>
              <a:rPr lang="es-CO" dirty="0"/>
              <a:t>cosa es comprender la enseñanza de que fuimos crucificados con </a:t>
            </a:r>
            <a:r>
              <a:rPr lang="es-CO" dirty="0" smtClean="0"/>
              <a:t>Cristo, y otra </a:t>
            </a:r>
            <a:r>
              <a:rPr lang="es-CO" dirty="0"/>
              <a:t>cosa el poner esto en práctica y realmente negarnos al YO. Pero </a:t>
            </a:r>
            <a:r>
              <a:rPr lang="es-CO" dirty="0" smtClean="0"/>
              <a:t>inevitablemente esto </a:t>
            </a:r>
            <a:r>
              <a:rPr lang="es-CO" dirty="0"/>
              <a:t>es lo que debemos hacer. </a:t>
            </a:r>
          </a:p>
        </p:txBody>
      </p:sp>
    </p:spTree>
    <p:extLst>
      <p:ext uri="{BB962C8B-B14F-4D97-AF65-F5344CB8AC3E}">
        <p14:creationId xmlns:p14="http://schemas.microsoft.com/office/powerpoint/2010/main" val="84482069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a:effectLst>
            <a:glow rad="101600">
              <a:srgbClr val="C00000">
                <a:alpha val="60000"/>
              </a:srgbClr>
            </a:glow>
          </a:effectLst>
        </p:spPr>
        <p:txBody>
          <a:bodyPr>
            <a:normAutofit fontScale="92500" lnSpcReduction="10000"/>
          </a:bodyPr>
          <a:lstStyle/>
          <a:p>
            <a:r>
              <a:rPr lang="es-CO" dirty="0"/>
              <a:t>Jesús </a:t>
            </a:r>
            <a:r>
              <a:rPr lang="es-CO" dirty="0" smtClean="0"/>
              <a:t>dijo: «</a:t>
            </a:r>
            <a:r>
              <a:rPr lang="es-CO" dirty="0" smtClean="0">
                <a:latin typeface="Agency FB" pitchFamily="34" charset="0"/>
              </a:rPr>
              <a:t>Si </a:t>
            </a:r>
            <a:r>
              <a:rPr lang="es-CO" dirty="0">
                <a:latin typeface="Agency FB" pitchFamily="34" charset="0"/>
              </a:rPr>
              <a:t>alguno quiere venir en pos de mí, niéguese a sí mismo, tome su cruz cada día, y </a:t>
            </a:r>
            <a:r>
              <a:rPr lang="es-CO" dirty="0" smtClean="0">
                <a:latin typeface="Agency FB" pitchFamily="34" charset="0"/>
              </a:rPr>
              <a:t>sígame</a:t>
            </a:r>
            <a:r>
              <a:rPr lang="es-CO" dirty="0" smtClean="0"/>
              <a:t>» </a:t>
            </a:r>
            <a:r>
              <a:rPr lang="es-CO" dirty="0" smtClean="0">
                <a:solidFill>
                  <a:srgbClr val="FF0000"/>
                </a:solidFill>
              </a:rPr>
              <a:t>(Lucas </a:t>
            </a:r>
            <a:r>
              <a:rPr lang="es-CO" dirty="0">
                <a:solidFill>
                  <a:srgbClr val="FF0000"/>
                </a:solidFill>
              </a:rPr>
              <a:t>9:23).</a:t>
            </a:r>
          </a:p>
          <a:p>
            <a:r>
              <a:rPr lang="es-CO" dirty="0"/>
              <a:t>Para vencer el mal genio, debemos negar al YO. </a:t>
            </a:r>
            <a:endParaRPr lang="es-CO" dirty="0" smtClean="0"/>
          </a:p>
          <a:p>
            <a:endParaRPr lang="es-CO" sz="3500" b="1" dirty="0"/>
          </a:p>
          <a:p>
            <a:pPr marL="0" indent="0">
              <a:buNone/>
            </a:pPr>
            <a:r>
              <a:rPr lang="es-CO" sz="3900" b="1" dirty="0" smtClean="0"/>
              <a:t>¿</a:t>
            </a:r>
            <a:r>
              <a:rPr lang="es-CO" sz="3900" b="1" dirty="0"/>
              <a:t>Qué significa negar al YO? </a:t>
            </a:r>
            <a:endParaRPr lang="es-CO" sz="3900" b="1" dirty="0" smtClean="0"/>
          </a:p>
          <a:p>
            <a:r>
              <a:rPr lang="es-CO" dirty="0" smtClean="0"/>
              <a:t>Significa </a:t>
            </a:r>
            <a:r>
              <a:rPr lang="es-CO" dirty="0"/>
              <a:t>escoger la voluntad de Dios en lugar de la mía. Negar al YO es como decir: “</a:t>
            </a:r>
            <a:r>
              <a:rPr lang="es-CO" dirty="0">
                <a:latin typeface="Agency FB" pitchFamily="34" charset="0"/>
              </a:rPr>
              <a:t>No insisto en salirme con la mía. Acepto el plan de Dios</a:t>
            </a:r>
            <a:r>
              <a:rPr lang="es-CO" dirty="0"/>
              <a:t>”.</a:t>
            </a:r>
          </a:p>
          <a:p>
            <a:r>
              <a:rPr lang="es-CO" dirty="0"/>
              <a:t>El mundo dice: “</a:t>
            </a:r>
            <a:r>
              <a:rPr lang="es-CO" dirty="0">
                <a:latin typeface="Agency FB" pitchFamily="34" charset="0"/>
              </a:rPr>
              <a:t>Preocúpate por ti mismo</a:t>
            </a:r>
            <a:r>
              <a:rPr lang="es-CO" dirty="0"/>
              <a:t>”, pero Jesús dice: </a:t>
            </a:r>
            <a:r>
              <a:rPr lang="es-CO" dirty="0" smtClean="0"/>
              <a:t>“</a:t>
            </a:r>
            <a:r>
              <a:rPr lang="es-CO" dirty="0" smtClean="0">
                <a:latin typeface="Agency FB" pitchFamily="34" charset="0"/>
              </a:rPr>
              <a:t>niégate </a:t>
            </a:r>
            <a:r>
              <a:rPr lang="es-CO" dirty="0">
                <a:latin typeface="Agency FB" pitchFamily="34" charset="0"/>
              </a:rPr>
              <a:t>a ti mismo</a:t>
            </a:r>
            <a:r>
              <a:rPr lang="es-CO" dirty="0"/>
              <a:t>”. Nunca podremos controlar el temperamento a menos que le entreguemos a Dios nuestra voluntad y escojamos la de Él</a:t>
            </a:r>
            <a:r>
              <a:rPr lang="es-CO" dirty="0" smtClean="0"/>
              <a:t>.</a:t>
            </a:r>
            <a:endParaRPr lang="es-CO" dirty="0"/>
          </a:p>
        </p:txBody>
      </p:sp>
    </p:spTree>
    <p:extLst>
      <p:ext uri="{BB962C8B-B14F-4D97-AF65-F5344CB8AC3E}">
        <p14:creationId xmlns:p14="http://schemas.microsoft.com/office/powerpoint/2010/main" val="14346621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228600">
              <a:schemeClr val="accent2">
                <a:satMod val="175000"/>
                <a:alpha val="40000"/>
              </a:schemeClr>
            </a:glow>
          </a:effectLst>
        </p:spPr>
        <p:txBody>
          <a:bodyPr>
            <a:normAutofit/>
          </a:bodyPr>
          <a:lstStyle/>
          <a:p>
            <a:r>
              <a:rPr lang="es-CO" dirty="0"/>
              <a:t>Con el tiempo veremos que el Señor nos permitirá pasar por muchas situaciones en las que seremos despreciados, maltratados o molestos. </a:t>
            </a:r>
            <a:r>
              <a:rPr lang="es-CO" u="sng" dirty="0"/>
              <a:t>Ésta es la manera en que Dios trata con el “YO” y con nuestro mal genio</a:t>
            </a:r>
            <a:r>
              <a:rPr lang="es-CO" dirty="0"/>
              <a:t>. </a:t>
            </a:r>
            <a:endParaRPr lang="es-CO" dirty="0" smtClean="0"/>
          </a:p>
          <a:p>
            <a:endParaRPr lang="es-CO" dirty="0"/>
          </a:p>
          <a:p>
            <a:r>
              <a:rPr lang="es-CO" dirty="0" smtClean="0"/>
              <a:t>El </a:t>
            </a:r>
            <a:r>
              <a:rPr lang="es-CO" dirty="0"/>
              <a:t>propósito de Dios en todas estas circunstancias es que aprendamos a tener paciencia y a negarnos a nosotros mismos, permitiendo de buena gana que Dios haga lo que quiere en nuestra vida.</a:t>
            </a:r>
          </a:p>
          <a:p>
            <a:endParaRPr lang="es-CO" dirty="0"/>
          </a:p>
          <a:p>
            <a:endParaRPr lang="es-CO" dirty="0"/>
          </a:p>
        </p:txBody>
      </p:sp>
    </p:spTree>
    <p:extLst>
      <p:ext uri="{BB962C8B-B14F-4D97-AF65-F5344CB8AC3E}">
        <p14:creationId xmlns:p14="http://schemas.microsoft.com/office/powerpoint/2010/main" val="26107837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Nosotros somos como vasijas de barro</a:t>
            </a:r>
            <a:endParaRPr lang="es-CO" dirty="0"/>
          </a:p>
        </p:txBody>
      </p:sp>
      <p:sp>
        <p:nvSpPr>
          <p:cNvPr id="3" name="2 Marcador de contenido"/>
          <p:cNvSpPr>
            <a:spLocks noGrp="1"/>
          </p:cNvSpPr>
          <p:nvPr>
            <p:ph idx="1"/>
          </p:nvPr>
        </p:nvSpPr>
        <p:spPr>
          <a:xfrm>
            <a:off x="457200" y="5517232"/>
            <a:ext cx="8229600" cy="936104"/>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400" b="1" dirty="0" smtClean="0"/>
              <a:t>A través del Espíritu Santo, Dios nos moldea según Su Voluntad, para exhibirnos como vasijas preciosas en su almacén. </a:t>
            </a:r>
            <a:endParaRPr lang="es-CO" sz="24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015616"/>
            <a:ext cx="3024336" cy="319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2015616"/>
            <a:ext cx="2699344" cy="319003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9158" y="2015616"/>
            <a:ext cx="2325638" cy="319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10362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842992" cy="3024336"/>
          </a:xfrm>
          <a:solidFill>
            <a:schemeClr val="bg1"/>
          </a:solidFill>
          <a:effectLst>
            <a:glow rad="101600">
              <a:srgbClr val="C00000">
                <a:alpha val="60000"/>
              </a:srgbClr>
            </a:glow>
          </a:effectLst>
        </p:spPr>
        <p:txBody>
          <a:bodyPr>
            <a:normAutofit fontScale="92500" lnSpcReduction="10000"/>
          </a:bodyPr>
          <a:lstStyle/>
          <a:p>
            <a:r>
              <a:rPr lang="es-CO" dirty="0"/>
              <a:t>Cuando alguien te hace esperar por mucho tiempo, no tienes que enojarte. Puedes decir: “</a:t>
            </a:r>
            <a:r>
              <a:rPr lang="es-CO" b="1" dirty="0">
                <a:latin typeface="Agency FB" pitchFamily="34" charset="0"/>
              </a:rPr>
              <a:t>Señor, Tú sabes que necesito aprender a tener paciencia. Tú estás al control de mis circunstancias y has permitido e</a:t>
            </a:r>
            <a:r>
              <a:rPr lang="es-CO" b="1" dirty="0" smtClean="0">
                <a:latin typeface="Agency FB" pitchFamily="34" charset="0"/>
              </a:rPr>
              <a:t>sto </a:t>
            </a:r>
            <a:r>
              <a:rPr lang="es-CO" b="1" dirty="0">
                <a:latin typeface="Agency FB" pitchFamily="34" charset="0"/>
              </a:rPr>
              <a:t>para enseñarme a ser más paciente</a:t>
            </a:r>
            <a:r>
              <a:rPr lang="es-CO" dirty="0" smtClean="0"/>
              <a:t>”.</a:t>
            </a:r>
            <a:endParaRPr lang="es-CO" dirty="0"/>
          </a:p>
        </p:txBody>
      </p:sp>
      <p:pic>
        <p:nvPicPr>
          <p:cNvPr id="11266" name="Picture 2" descr="Cuando alguien te hace esperar por mucho tiempo, no tienes que enoj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5791" y="260648"/>
            <a:ext cx="2190750" cy="316835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4194313"/>
            <a:ext cx="8064896" cy="2062103"/>
          </a:xfrm>
          <a:prstGeom prst="rect">
            <a:avLst/>
          </a:prstGeom>
          <a:solidFill>
            <a:schemeClr val="bg1"/>
          </a:solidFill>
          <a:effectLst>
            <a:glow rad="101600">
              <a:srgbClr val="C00000">
                <a:alpha val="60000"/>
              </a:srgbClr>
            </a:glow>
          </a:effectLst>
        </p:spPr>
        <p:txBody>
          <a:bodyPr wrap="square">
            <a:spAutoFit/>
          </a:bodyPr>
          <a:lstStyle/>
          <a:p>
            <a:r>
              <a:rPr lang="es-CO" sz="3200" dirty="0"/>
              <a:t>Cuando alguien dice o hace algo que hiere tu orgullo, tampoco debes enojarte. Puedes decir: “</a:t>
            </a:r>
            <a:r>
              <a:rPr lang="es-CO" sz="3200" b="1" dirty="0">
                <a:latin typeface="Agency FB" pitchFamily="34" charset="0"/>
              </a:rPr>
              <a:t>Señor, Tú sabes lo orgulloso que soy. Te doy gracias por tratar conmigo en cuanto a mi orgullo pecaminoso</a:t>
            </a:r>
            <a:r>
              <a:rPr lang="es-CO" sz="3200" dirty="0"/>
              <a:t>”.</a:t>
            </a:r>
          </a:p>
        </p:txBody>
      </p:sp>
    </p:spTree>
    <p:extLst>
      <p:ext uri="{BB962C8B-B14F-4D97-AF65-F5344CB8AC3E}">
        <p14:creationId xmlns:p14="http://schemas.microsoft.com/office/powerpoint/2010/main" val="239546628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a:effectLst>
            <a:glow rad="228600">
              <a:schemeClr val="accent2">
                <a:satMod val="175000"/>
                <a:alpha val="40000"/>
              </a:schemeClr>
            </a:glow>
          </a:effectLst>
        </p:spPr>
        <p:txBody>
          <a:bodyPr>
            <a:normAutofit/>
          </a:bodyPr>
          <a:lstStyle/>
          <a:p>
            <a:r>
              <a:rPr lang="es-CO" dirty="0"/>
              <a:t>Cuando otros no hacen lo que tú quieres y no puedes salirte con la tuya, ésta es la oportunidad para morir al YO. Puedes decir: “</a:t>
            </a:r>
            <a:r>
              <a:rPr lang="es-CO" b="1" dirty="0">
                <a:latin typeface="Agency FB" pitchFamily="34" charset="0"/>
              </a:rPr>
              <a:t>Señor, siempre quiero salirme con la mía, pero Tú sabes lo que es mejor para mí. Acepto Tu voluntad</a:t>
            </a:r>
            <a:r>
              <a:rPr lang="es-CO" dirty="0"/>
              <a:t>”.</a:t>
            </a:r>
          </a:p>
          <a:p>
            <a:pPr lvl="1"/>
            <a:endParaRPr lang="es-CO" dirty="0" smtClean="0"/>
          </a:p>
          <a:p>
            <a:pPr lvl="1"/>
            <a:r>
              <a:rPr lang="es-CO" dirty="0" smtClean="0"/>
              <a:t>En </a:t>
            </a:r>
            <a:r>
              <a:rPr lang="es-CO" dirty="0"/>
              <a:t>cualquier situación que el Señor disponga para nosotros, podemos decir: “</a:t>
            </a:r>
            <a:r>
              <a:rPr lang="es-CO" b="1" dirty="0">
                <a:latin typeface="Agency FB" pitchFamily="34" charset="0"/>
              </a:rPr>
              <a:t>Señor, e</a:t>
            </a:r>
            <a:r>
              <a:rPr lang="es-CO" b="1" dirty="0" smtClean="0">
                <a:latin typeface="Agency FB" pitchFamily="34" charset="0"/>
              </a:rPr>
              <a:t>sto </a:t>
            </a:r>
            <a:r>
              <a:rPr lang="es-CO" b="1" dirty="0">
                <a:latin typeface="Agency FB" pitchFamily="34" charset="0"/>
              </a:rPr>
              <a:t>es lo que Tú has dispuesto para mí y es Tu manera de tratar con mi vida egoísta y con mi mal genio. Acepto todo e</a:t>
            </a:r>
            <a:r>
              <a:rPr lang="es-CO" b="1" dirty="0" smtClean="0">
                <a:latin typeface="Agency FB" pitchFamily="34" charset="0"/>
              </a:rPr>
              <a:t>sto </a:t>
            </a:r>
            <a:r>
              <a:rPr lang="es-CO" b="1" dirty="0">
                <a:latin typeface="Agency FB" pitchFamily="34" charset="0"/>
              </a:rPr>
              <a:t>de Ti y te doy gracias por ello</a:t>
            </a:r>
            <a:r>
              <a:rPr lang="es-CO" dirty="0" smtClean="0"/>
              <a:t>”. Amen.</a:t>
            </a:r>
            <a:endParaRPr lang="es-CO" dirty="0"/>
          </a:p>
        </p:txBody>
      </p:sp>
    </p:spTree>
    <p:extLst>
      <p:ext uri="{BB962C8B-B14F-4D97-AF65-F5344CB8AC3E}">
        <p14:creationId xmlns:p14="http://schemas.microsoft.com/office/powerpoint/2010/main" val="2292581621"/>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545</TotalTime>
  <Words>2882</Words>
  <Application>Microsoft Office PowerPoint</Application>
  <PresentationFormat>Presentación en pantalla (4:3)</PresentationFormat>
  <Paragraphs>111</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ENFRENTANDO LA IRA</vt:lpstr>
      <vt:lpstr>Presentación de PowerPoint</vt:lpstr>
      <vt:lpstr>La Ira es destructiva</vt:lpstr>
      <vt:lpstr>Presentación de PowerPoint</vt:lpstr>
      <vt:lpstr>Presentación de PowerPoint</vt:lpstr>
      <vt:lpstr>Presentación de PowerPoint</vt:lpstr>
      <vt:lpstr> Hay tres cosas que podemos hacer con nuestra ira: </vt:lpstr>
      <vt:lpstr>2: Podemos suprimirla.</vt:lpstr>
      <vt:lpstr>3: Podemos confesarla.</vt:lpstr>
      <vt:lpstr>Debemos Luchar contra el Pecado del Mal Genio</vt:lpstr>
      <vt:lpstr>Debemos Buscar la Causa del Mal Genio</vt:lpstr>
      <vt:lpstr>Presentación de PowerPoint</vt:lpstr>
      <vt:lpstr>Presentación de PowerPoint</vt:lpstr>
      <vt:lpstr>Presentación de PowerPoint</vt:lpstr>
      <vt:lpstr>Presentación de PowerPoint</vt:lpstr>
      <vt:lpstr>El Remedio de Dios para el Yo</vt:lpstr>
      <vt:lpstr>Presentación de PowerPoint</vt:lpstr>
      <vt:lpstr>Pasos Prácticos que Debemos Dar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Nosotros somos como vasijas de barro</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ENFRENTANDO LA IRA</dc:title>
  <dc:creator>FAMILIA FIERRO CH</dc:creator>
  <cp:lastModifiedBy>FAMILIA</cp:lastModifiedBy>
  <cp:revision>98</cp:revision>
  <dcterms:created xsi:type="dcterms:W3CDTF">2013-12-07T04:06:12Z</dcterms:created>
  <dcterms:modified xsi:type="dcterms:W3CDTF">2016-09-17T12:01:19Z</dcterms:modified>
</cp:coreProperties>
</file>